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3" r:id="rId8"/>
    <p:sldId id="262" r:id="rId9"/>
    <p:sldId id="263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65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35FF8-C6C9-44B6-8B39-7A4FB24B470C}" type="datetimeFigureOut">
              <a:rPr lang="en-US" smtClean="0"/>
              <a:t>8/17/2021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8D578-272B-43D2-A3DC-AD2BC80B6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107248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35FF8-C6C9-44B6-8B39-7A4FB24B470C}" type="datetimeFigureOut">
              <a:rPr lang="en-US" smtClean="0"/>
              <a:t>8/17/2021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8D578-272B-43D2-A3DC-AD2BC80B6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448260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35FF8-C6C9-44B6-8B39-7A4FB24B470C}" type="datetimeFigureOut">
              <a:rPr lang="en-US" smtClean="0"/>
              <a:t>8/17/2021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8D578-272B-43D2-A3DC-AD2BC80B6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515271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35FF8-C6C9-44B6-8B39-7A4FB24B470C}" type="datetimeFigureOut">
              <a:rPr lang="en-US" smtClean="0"/>
              <a:t>8/17/2021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8D578-272B-43D2-A3DC-AD2BC80B6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643321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35FF8-C6C9-44B6-8B39-7A4FB24B470C}" type="datetimeFigureOut">
              <a:rPr lang="en-US" smtClean="0"/>
              <a:t>8/17/2021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8D578-272B-43D2-A3DC-AD2BC80B6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689223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35FF8-C6C9-44B6-8B39-7A4FB24B470C}" type="datetimeFigureOut">
              <a:rPr lang="en-US" smtClean="0"/>
              <a:t>8/17/2021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8D578-272B-43D2-A3DC-AD2BC80B6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357719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35FF8-C6C9-44B6-8B39-7A4FB24B470C}" type="datetimeFigureOut">
              <a:rPr lang="en-US" smtClean="0"/>
              <a:t>8/17/2021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8D578-272B-43D2-A3DC-AD2BC80B6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740983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35FF8-C6C9-44B6-8B39-7A4FB24B470C}" type="datetimeFigureOut">
              <a:rPr lang="en-US" smtClean="0"/>
              <a:t>8/17/2021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8D578-272B-43D2-A3DC-AD2BC80B6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505590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35FF8-C6C9-44B6-8B39-7A4FB24B470C}" type="datetimeFigureOut">
              <a:rPr lang="en-US" smtClean="0"/>
              <a:t>8/17/2021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8D578-272B-43D2-A3DC-AD2BC80B6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520192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35FF8-C6C9-44B6-8B39-7A4FB24B470C}" type="datetimeFigureOut">
              <a:rPr lang="en-US" smtClean="0"/>
              <a:t>8/17/2021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8D578-272B-43D2-A3DC-AD2BC80B6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637272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35FF8-C6C9-44B6-8B39-7A4FB24B470C}" type="datetimeFigureOut">
              <a:rPr lang="en-US" smtClean="0"/>
              <a:t>8/17/2021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8D578-272B-43D2-A3DC-AD2BC80B6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104625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B35FF8-C6C9-44B6-8B39-7A4FB24B470C}" type="datetimeFigureOut">
              <a:rPr lang="en-US" smtClean="0"/>
              <a:t>8/17/2021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38D578-272B-43D2-A3DC-AD2BC80B682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10515601" cy="584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010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05700" y="1574800"/>
            <a:ext cx="3162300" cy="1079500"/>
          </a:xfrm>
        </p:spPr>
        <p:txBody>
          <a:bodyPr/>
          <a:lstStyle/>
          <a:p>
            <a:r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TIẾT 25</a:t>
            </a: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05700" y="3060700"/>
            <a:ext cx="3162300" cy="2705100"/>
          </a:xfrm>
        </p:spPr>
        <p:txBody>
          <a:bodyPr>
            <a:normAutofit/>
          </a:bodyPr>
          <a:lstStyle/>
          <a:p>
            <a:r>
              <a:rPr lang="en-US" sz="4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ÔN TẬP CHƯƠNG II</a:t>
            </a:r>
            <a:endParaRPr lang="en-US" sz="4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800" y="622299"/>
            <a:ext cx="5892800" cy="54197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317656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0000" y="390525"/>
            <a:ext cx="10515600" cy="1325563"/>
          </a:xfrm>
        </p:spPr>
        <p:txBody>
          <a:bodyPr/>
          <a:lstStyle/>
          <a:p>
            <a:r>
              <a:rPr lang="en-US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CHÚNG TA ĐÃ ĐƯỢC HỌC NHỮNG GÌ?</a:t>
            </a:r>
            <a:endParaRPr lang="en-US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1300" y="1825625"/>
            <a:ext cx="8547100" cy="4351338"/>
          </a:xfrm>
        </p:spPr>
        <p:txBody>
          <a:bodyPr/>
          <a:lstStyle/>
          <a:p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4927600" y="2870200"/>
            <a:ext cx="2095500" cy="19431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 HỆ CHIA HẾT</a:t>
            </a:r>
            <a:endParaRPr lang="en-US" sz="28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Straight Arrow Connector 10"/>
          <p:cNvCxnSpPr>
            <a:stCxn id="5" idx="6"/>
          </p:cNvCxnSpPr>
          <p:nvPr/>
        </p:nvCxnSpPr>
        <p:spPr>
          <a:xfrm flipV="1">
            <a:off x="7023100" y="3835400"/>
            <a:ext cx="825500" cy="63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ounded Rectangle 11"/>
              <p:cNvSpPr/>
              <p:nvPr/>
            </p:nvSpPr>
            <p:spPr>
              <a:xfrm>
                <a:off x="1511300" y="2366804"/>
                <a:ext cx="2616200" cy="3268980"/>
              </a:xfrm>
              <a:prstGeom prst="round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a=k.b</a:t>
                </a:r>
              </a:p>
              <a:p>
                <a:r>
                  <a:rPr lang="en-US" sz="2400" b="1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Với a, b, k </a:t>
                </a:r>
                <a14:m>
                  <m:oMath xmlns:m="http://schemas.openxmlformats.org/officeDocument/2006/math">
                    <m:r>
                      <a:rPr lang="en-US" sz="32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𝝐</m:t>
                    </m:r>
                    <m:r>
                      <a:rPr lang="en-US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ℕ</m:t>
                    </m:r>
                  </m:oMath>
                </a14:m>
                <a:endParaRPr lang="en-US" sz="2400" b="1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400" b="1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</m:oMath>
                </a14:m>
                <a:r>
                  <a:rPr lang="en-US" sz="2400" b="1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0 </a:t>
                </a:r>
              </a:p>
              <a:p>
                <a:r>
                  <a:rPr lang="en-US" sz="2400" b="1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 chia hết cho b</a:t>
                </a:r>
              </a:p>
              <a:p>
                <a:r>
                  <a:rPr lang="en-US" sz="2400" b="1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 là bội của b</a:t>
                </a:r>
              </a:p>
              <a:p>
                <a:r>
                  <a:rPr lang="en-US" sz="2400" b="1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 là ước của a</a:t>
                </a:r>
                <a:endParaRPr lang="en-US" sz="2400" b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Rounded 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1300" y="2366804"/>
                <a:ext cx="2616200" cy="3268980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/>
          <p:cNvCxnSpPr/>
          <p:nvPr/>
        </p:nvCxnSpPr>
        <p:spPr>
          <a:xfrm flipH="1">
            <a:off x="4127500" y="3841750"/>
            <a:ext cx="81661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Group 41"/>
          <p:cNvGrpSpPr/>
          <p:nvPr/>
        </p:nvGrpSpPr>
        <p:grpSpPr>
          <a:xfrm>
            <a:off x="7849870" y="2442210"/>
            <a:ext cx="2621280" cy="3268980"/>
            <a:chOff x="7849870" y="2442210"/>
            <a:chExt cx="2621280" cy="3268980"/>
          </a:xfrm>
        </p:grpSpPr>
        <p:grpSp>
          <p:nvGrpSpPr>
            <p:cNvPr id="41" name="Group 40"/>
            <p:cNvGrpSpPr/>
            <p:nvPr/>
          </p:nvGrpSpPr>
          <p:grpSpPr>
            <a:xfrm>
              <a:off x="7849870" y="2442210"/>
              <a:ext cx="2621280" cy="3268980"/>
              <a:chOff x="7849870" y="2442210"/>
              <a:chExt cx="2621280" cy="3268980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Rounded Rectangle 14"/>
                  <p:cNvSpPr/>
                  <p:nvPr/>
                </p:nvSpPr>
                <p:spPr>
                  <a:xfrm>
                    <a:off x="7849870" y="2442210"/>
                    <a:ext cx="2621280" cy="3268980"/>
                  </a:xfrm>
                  <a:prstGeom prst="roundRect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r>
                      <a:rPr lang="en-US" sz="2400" b="1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Nếu a</a:t>
                    </a:r>
                    <a14:m>
                      <m:oMath xmlns:m="http://schemas.openxmlformats.org/officeDocument/2006/math"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⋮</m:t>
                        </m:r>
                      </m:oMath>
                    </a14:m>
                    <a:r>
                      <a:rPr lang="en-US" sz="2400" b="1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m và b</a:t>
                    </a:r>
                    <a14:m>
                      <m:oMath xmlns:m="http://schemas.openxmlformats.org/officeDocument/2006/math"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⋮</m:t>
                        </m:r>
                      </m:oMath>
                    </a14:m>
                    <a:r>
                      <a:rPr lang="en-US" sz="2400" b="1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m thì (a+b)</a:t>
                    </a:r>
                    <a14:m>
                      <m:oMath xmlns:m="http://schemas.openxmlformats.org/officeDocument/2006/math"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⋮</m:t>
                        </m:r>
                      </m:oMath>
                    </a14:m>
                    <a:r>
                      <a:rPr lang="en-US" sz="2400" b="1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m</a:t>
                    </a:r>
                  </a:p>
                  <a:p>
                    <a:r>
                      <a:rPr lang="en-US" sz="2400" b="1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Nếu a</a:t>
                    </a:r>
                    <a14:m>
                      <m:oMath xmlns:m="http://schemas.openxmlformats.org/officeDocument/2006/math"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⋮</m:t>
                        </m:r>
                      </m:oMath>
                    </a14:m>
                    <a:r>
                      <a:rPr lang="en-US" sz="2400" b="1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m và b</a:t>
                    </a:r>
                    <a14:m>
                      <m:oMath xmlns:m="http://schemas.openxmlformats.org/officeDocument/2006/math"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⋮</m:t>
                        </m:r>
                      </m:oMath>
                    </a14:m>
                    <a:r>
                      <a:rPr lang="en-US" sz="2400" b="1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m thì (a+b) </a:t>
                    </a:r>
                    <a14:m>
                      <m:oMath xmlns:m="http://schemas.openxmlformats.org/officeDocument/2006/math"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⋮</m:t>
                        </m:r>
                      </m:oMath>
                    </a14:m>
                    <a:r>
                      <a:rPr lang="en-US" sz="2400" b="1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m</a:t>
                    </a:r>
                    <a:endParaRPr lang="en-US"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15" name="Rounded Rectangle 1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849870" y="2442210"/>
                    <a:ext cx="2621280" cy="3268980"/>
                  </a:xfrm>
                  <a:prstGeom prst="roundRect">
                    <a:avLst/>
                  </a:prstGeom>
                  <a:blipFill rotWithShape="0"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30" name="Straight Connector 29"/>
              <p:cNvCxnSpPr/>
              <p:nvPr/>
            </p:nvCxnSpPr>
            <p:spPr>
              <a:xfrm flipH="1">
                <a:off x="9740900" y="4178300"/>
                <a:ext cx="101600" cy="203200"/>
              </a:xfrm>
              <a:prstGeom prst="line">
                <a:avLst/>
              </a:prstGeom>
              <a:ln w="285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33" name="Straight Connector 32"/>
            <p:cNvCxnSpPr/>
            <p:nvPr/>
          </p:nvCxnSpPr>
          <p:spPr>
            <a:xfrm flipH="1">
              <a:off x="9194800" y="4521200"/>
              <a:ext cx="101600" cy="20320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8475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5378823" y="2312893"/>
            <a:ext cx="2003612" cy="1949824"/>
          </a:xfrm>
          <a:prstGeom prst="ellipse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DẤU HIỆU CHIA HẾT</a:t>
            </a:r>
            <a:endParaRPr lang="en-US" sz="2400" b="1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7087290" y="1775012"/>
            <a:ext cx="911987" cy="7965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4" idx="5"/>
          </p:cNvCxnSpPr>
          <p:nvPr/>
        </p:nvCxnSpPr>
        <p:spPr>
          <a:xfrm>
            <a:off x="7089013" y="3977172"/>
            <a:ext cx="1006116" cy="7965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4" idx="1"/>
          </p:cNvCxnSpPr>
          <p:nvPr/>
        </p:nvCxnSpPr>
        <p:spPr>
          <a:xfrm flipH="1" flipV="1">
            <a:off x="4761982" y="1869142"/>
            <a:ext cx="910263" cy="7292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4" idx="3"/>
          </p:cNvCxnSpPr>
          <p:nvPr/>
        </p:nvCxnSpPr>
        <p:spPr>
          <a:xfrm flipH="1">
            <a:off x="4666129" y="3977172"/>
            <a:ext cx="1006116" cy="7965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8001000" y="900953"/>
            <a:ext cx="2608729" cy="193637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Dấu hiệu chia hết cho 5</a:t>
            </a:r>
          </a:p>
          <a:p>
            <a:pPr algn="just"/>
            <a:r>
              <a:rPr lang="en-US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 số có chữ số tận cùng là 0 hoăc 5 thì chia hết cho 5</a:t>
            </a:r>
            <a:endParaRPr lang="en-US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2097741" y="3805516"/>
            <a:ext cx="2608729" cy="193637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Dấu hiệu chia hết cho 3</a:t>
            </a:r>
          </a:p>
          <a:p>
            <a:pPr algn="just"/>
            <a:r>
              <a:rPr lang="en-US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 số có tổng các chữ số chia hết cho 3 thì chia hết cho 3 </a:t>
            </a:r>
            <a:endParaRPr lang="en-US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2151529" y="900953"/>
            <a:ext cx="2608729" cy="193637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Dấu hiệu chia hết cho 2</a:t>
            </a:r>
          </a:p>
          <a:p>
            <a:pPr algn="just"/>
            <a:r>
              <a:rPr lang="en-US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 số có chữ số tận cùng là 0, 2, 4, 6, 8 thì chia hết cho 2.</a:t>
            </a:r>
            <a:endParaRPr lang="en-US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8054788" y="3805516"/>
            <a:ext cx="2608729" cy="193637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Dấu hiệu chia hết cho 9</a:t>
            </a:r>
          </a:p>
          <a:p>
            <a:pPr algn="just"/>
            <a:r>
              <a:rPr lang="en-US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 số có tổng các chữ số chia hết cho 9 thì chia hết cho 9</a:t>
            </a:r>
            <a:endParaRPr lang="en-US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5586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4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4450976" y="806824"/>
            <a:ext cx="3563472" cy="1169894"/>
          </a:xfrm>
          <a:prstGeom prst="round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 NGUYÊN TỐ, HỢP SỐ</a:t>
            </a:r>
            <a:endParaRPr lang="en-US" sz="2000" b="1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3429000" y="1976718"/>
            <a:ext cx="1573306" cy="1041164"/>
          </a:xfrm>
          <a:custGeom>
            <a:avLst/>
            <a:gdLst>
              <a:gd name="connsiteX0" fmla="*/ 1573306 w 1573306"/>
              <a:gd name="connsiteY0" fmla="*/ 0 h 1041164"/>
              <a:gd name="connsiteX1" fmla="*/ 712694 w 1573306"/>
              <a:gd name="connsiteY1" fmla="*/ 995082 h 1041164"/>
              <a:gd name="connsiteX2" fmla="*/ 0 w 1573306"/>
              <a:gd name="connsiteY2" fmla="*/ 887506 h 1041164"/>
              <a:gd name="connsiteX3" fmla="*/ 0 w 1573306"/>
              <a:gd name="connsiteY3" fmla="*/ 887506 h 1041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73306" h="1041164">
                <a:moveTo>
                  <a:pt x="1573306" y="0"/>
                </a:moveTo>
                <a:cubicBezTo>
                  <a:pt x="1274109" y="423582"/>
                  <a:pt x="974912" y="847164"/>
                  <a:pt x="712694" y="995082"/>
                </a:cubicBezTo>
                <a:cubicBezTo>
                  <a:pt x="450476" y="1143000"/>
                  <a:pt x="0" y="887506"/>
                  <a:pt x="0" y="887506"/>
                </a:cubicBezTo>
                <a:lnTo>
                  <a:pt x="0" y="887506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492624" y="2218765"/>
            <a:ext cx="2084294" cy="165398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 nguyên tố</a:t>
            </a:r>
          </a:p>
          <a:p>
            <a:pPr algn="just"/>
            <a:r>
              <a:rPr lang="en-US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 nguyên tố là số tự nhiên lớn hơn 1, chỉ có hai ước là 1 và chính nó.</a:t>
            </a:r>
            <a:endParaRPr lang="en-US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Freeform 13"/>
          <p:cNvSpPr/>
          <p:nvPr/>
        </p:nvSpPr>
        <p:spPr>
          <a:xfrm>
            <a:off x="7355540" y="1976718"/>
            <a:ext cx="1748118" cy="1113327"/>
          </a:xfrm>
          <a:custGeom>
            <a:avLst/>
            <a:gdLst>
              <a:gd name="connsiteX0" fmla="*/ 0 w 1748118"/>
              <a:gd name="connsiteY0" fmla="*/ 0 h 1113327"/>
              <a:gd name="connsiteX1" fmla="*/ 1089212 w 1748118"/>
              <a:gd name="connsiteY1" fmla="*/ 1062317 h 1113327"/>
              <a:gd name="connsiteX2" fmla="*/ 1748118 w 1748118"/>
              <a:gd name="connsiteY2" fmla="*/ 847164 h 111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48118" h="1113327">
                <a:moveTo>
                  <a:pt x="0" y="0"/>
                </a:moveTo>
                <a:cubicBezTo>
                  <a:pt x="398929" y="460561"/>
                  <a:pt x="797859" y="921123"/>
                  <a:pt x="1089212" y="1062317"/>
                </a:cubicBezTo>
                <a:cubicBezTo>
                  <a:pt x="1380565" y="1203511"/>
                  <a:pt x="1564341" y="1025337"/>
                  <a:pt x="1748118" y="847164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9103658" y="2190888"/>
            <a:ext cx="2084294" cy="165398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Hợp số</a:t>
            </a:r>
          </a:p>
          <a:p>
            <a:pPr algn="just"/>
            <a:r>
              <a:rPr lang="en-US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Hợp số là số tự nhiên lớn hơn 1, có nhiều hơn hai ước.</a:t>
            </a:r>
            <a:endParaRPr lang="en-US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8" name="Straight Connector 17"/>
          <p:cNvCxnSpPr>
            <a:stCxn id="4" idx="2"/>
          </p:cNvCxnSpPr>
          <p:nvPr/>
        </p:nvCxnSpPr>
        <p:spPr>
          <a:xfrm>
            <a:off x="6232712" y="1976718"/>
            <a:ext cx="0" cy="22187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2857500" y="4195482"/>
            <a:ext cx="6750423" cy="158675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Phân tích một số ra thừa số nguyên tố</a:t>
            </a:r>
          </a:p>
          <a:p>
            <a:pPr algn="ctr"/>
            <a:r>
              <a:rPr lang="en-US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30=2.3.5; 225 = 3</a:t>
            </a:r>
            <a:r>
              <a:rPr lang="en-US" baseline="3000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.5</a:t>
            </a:r>
            <a:r>
              <a:rPr lang="en-US" baseline="3000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 các phân tích 30 và 225 ra thừa số nguyên tố</a:t>
            </a:r>
            <a:endParaRPr lang="en-US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44907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  <p:bldP spid="11" grpId="0" animBg="1"/>
      <p:bldP spid="14" grpId="0" animBg="1"/>
      <p:bldP spid="15" grpId="0" animBg="1"/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667435" y="2541494"/>
            <a:ext cx="2622177" cy="1398494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ƯỚC CHUNG</a:t>
            </a:r>
          </a:p>
          <a:p>
            <a:pPr algn="ctr"/>
            <a:r>
              <a:rPr lang="en-US" b="1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ƯỚC CHUNG LỚN NHẤT</a:t>
            </a:r>
            <a:endParaRPr lang="en-US" b="1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2808554" y="1411289"/>
            <a:ext cx="3492896" cy="1130205"/>
          </a:xfrm>
          <a:custGeom>
            <a:avLst/>
            <a:gdLst>
              <a:gd name="connsiteX0" fmla="*/ 109458 w 3492896"/>
              <a:gd name="connsiteY0" fmla="*/ 1130205 h 1130205"/>
              <a:gd name="connsiteX1" fmla="*/ 364952 w 3492896"/>
              <a:gd name="connsiteY1" fmla="*/ 94782 h 1130205"/>
              <a:gd name="connsiteX2" fmla="*/ 3121599 w 3492896"/>
              <a:gd name="connsiteY2" fmla="*/ 40993 h 1130205"/>
              <a:gd name="connsiteX3" fmla="*/ 3390540 w 3492896"/>
              <a:gd name="connsiteY3" fmla="*/ 40993 h 1130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92896" h="1130205">
                <a:moveTo>
                  <a:pt x="109458" y="1130205"/>
                </a:moveTo>
                <a:cubicBezTo>
                  <a:pt x="-13807" y="703261"/>
                  <a:pt x="-137071" y="276317"/>
                  <a:pt x="364952" y="94782"/>
                </a:cubicBezTo>
                <a:cubicBezTo>
                  <a:pt x="866975" y="-86753"/>
                  <a:pt x="2617334" y="49958"/>
                  <a:pt x="3121599" y="40993"/>
                </a:cubicBezTo>
                <a:cubicBezTo>
                  <a:pt x="3625864" y="32028"/>
                  <a:pt x="3508202" y="36510"/>
                  <a:pt x="3390540" y="40993"/>
                </a:cubicBezTo>
              </a:path>
            </a:pathLst>
          </a:cu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301450" y="793376"/>
            <a:ext cx="4429303" cy="127747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Ướ</a:t>
            </a:r>
            <a:r>
              <a:rPr lang="en-US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 chung </a:t>
            </a:r>
          </a:p>
          <a:p>
            <a:pPr algn="ctr"/>
            <a:r>
              <a:rPr lang="en-US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Ước chung của hai hay nhiều số là ước của tất cả các số đó.</a:t>
            </a:r>
            <a:endParaRPr lang="en-US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2560251" y="2980009"/>
            <a:ext cx="3989502" cy="1919957"/>
          </a:xfrm>
          <a:custGeom>
            <a:avLst/>
            <a:gdLst>
              <a:gd name="connsiteX0" fmla="*/ 127497 w 3989502"/>
              <a:gd name="connsiteY0" fmla="*/ 959541 h 1919957"/>
              <a:gd name="connsiteX1" fmla="*/ 423333 w 3989502"/>
              <a:gd name="connsiteY1" fmla="*/ 1900835 h 1919957"/>
              <a:gd name="connsiteX2" fmla="*/ 3623733 w 3989502"/>
              <a:gd name="connsiteY2" fmla="*/ 193059 h 1919957"/>
              <a:gd name="connsiteX3" fmla="*/ 3785097 w 3989502"/>
              <a:gd name="connsiteY3" fmla="*/ 112377 h 1919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89502" h="1919957">
                <a:moveTo>
                  <a:pt x="127497" y="959541"/>
                </a:moveTo>
                <a:cubicBezTo>
                  <a:pt x="-15938" y="1494061"/>
                  <a:pt x="-159373" y="2028582"/>
                  <a:pt x="423333" y="1900835"/>
                </a:cubicBezTo>
                <a:cubicBezTo>
                  <a:pt x="1006039" y="1773088"/>
                  <a:pt x="3063439" y="491135"/>
                  <a:pt x="3623733" y="193059"/>
                </a:cubicBezTo>
                <a:cubicBezTo>
                  <a:pt x="4184027" y="-105017"/>
                  <a:pt x="3984562" y="3680"/>
                  <a:pt x="3785097" y="112377"/>
                </a:cubicBezTo>
              </a:path>
            </a:pathLst>
          </a:cu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301450" y="2541494"/>
            <a:ext cx="4429303" cy="127747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Ước chung lớn nhất</a:t>
            </a:r>
          </a:p>
          <a:p>
            <a:pPr algn="ctr"/>
            <a:r>
              <a:rPr lang="en-US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Ước chung lớn nhất của hai hay nhiều số là số lớn nhất tỏng các ước chung của hai hay nhiều số đó.</a:t>
            </a:r>
            <a:endParaRPr lang="en-US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4746812" y="4020446"/>
            <a:ext cx="1764088" cy="721786"/>
          </a:xfrm>
          <a:custGeom>
            <a:avLst/>
            <a:gdLst>
              <a:gd name="connsiteX0" fmla="*/ 0 w 1764088"/>
              <a:gd name="connsiteY0" fmla="*/ 225 h 721786"/>
              <a:gd name="connsiteX1" fmla="*/ 968188 w 1764088"/>
              <a:gd name="connsiteY1" fmla="*/ 107801 h 721786"/>
              <a:gd name="connsiteX2" fmla="*/ 1680882 w 1764088"/>
              <a:gd name="connsiteY2" fmla="*/ 659130 h 721786"/>
              <a:gd name="connsiteX3" fmla="*/ 1721223 w 1764088"/>
              <a:gd name="connsiteY3" fmla="*/ 686025 h 721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88" h="721786">
                <a:moveTo>
                  <a:pt x="0" y="225"/>
                </a:moveTo>
                <a:cubicBezTo>
                  <a:pt x="344020" y="-896"/>
                  <a:pt x="688041" y="-2016"/>
                  <a:pt x="968188" y="107801"/>
                </a:cubicBezTo>
                <a:cubicBezTo>
                  <a:pt x="1248335" y="217618"/>
                  <a:pt x="1555376" y="562759"/>
                  <a:pt x="1680882" y="659130"/>
                </a:cubicBezTo>
                <a:cubicBezTo>
                  <a:pt x="1806388" y="755501"/>
                  <a:pt x="1763805" y="720763"/>
                  <a:pt x="1721223" y="686025"/>
                </a:cubicBezTo>
              </a:path>
            </a:pathLst>
          </a:cu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301450" y="4381339"/>
            <a:ext cx="4429303" cy="132021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Phân số tối giản </a:t>
            </a:r>
          </a:p>
          <a:p>
            <a:pPr algn="ctr"/>
            <a:r>
              <a:rPr lang="en-US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Phân số được gọi là phân số tối giản nếu ƯCLN(a,b)=1.</a:t>
            </a:r>
            <a:endParaRPr lang="en-US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10284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316505" y="1210235"/>
            <a:ext cx="3200400" cy="1627094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BỘI CHUNG</a:t>
            </a:r>
          </a:p>
          <a:p>
            <a:pPr algn="ctr"/>
            <a:r>
              <a:rPr lang="en-US" sz="2000" b="1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BỘI CHUNG NHỎ NHẤT</a:t>
            </a:r>
            <a:endParaRPr lang="en-US" sz="2000" b="1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2996462" y="1855694"/>
            <a:ext cx="1306597" cy="1778291"/>
          </a:xfrm>
          <a:custGeom>
            <a:avLst/>
            <a:gdLst>
              <a:gd name="connsiteX0" fmla="*/ 1306597 w 1306597"/>
              <a:gd name="connsiteY0" fmla="*/ 0 h 1778291"/>
              <a:gd name="connsiteX1" fmla="*/ 42573 w 1306597"/>
              <a:gd name="connsiteY1" fmla="*/ 470647 h 1778291"/>
              <a:gd name="connsiteX2" fmla="*/ 298067 w 1306597"/>
              <a:gd name="connsiteY2" fmla="*/ 1667435 h 1778291"/>
              <a:gd name="connsiteX3" fmla="*/ 298067 w 1306597"/>
              <a:gd name="connsiteY3" fmla="*/ 1653988 h 177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597" h="1778291">
                <a:moveTo>
                  <a:pt x="1306597" y="0"/>
                </a:moveTo>
                <a:cubicBezTo>
                  <a:pt x="758629" y="96370"/>
                  <a:pt x="210661" y="192741"/>
                  <a:pt x="42573" y="470647"/>
                </a:cubicBezTo>
                <a:cubicBezTo>
                  <a:pt x="-125515" y="748553"/>
                  <a:pt x="255485" y="1470212"/>
                  <a:pt x="298067" y="1667435"/>
                </a:cubicBezTo>
                <a:cubicBezTo>
                  <a:pt x="340649" y="1864658"/>
                  <a:pt x="319358" y="1759323"/>
                  <a:pt x="298067" y="1653988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7516906" y="1896035"/>
            <a:ext cx="1232672" cy="1748118"/>
          </a:xfrm>
          <a:custGeom>
            <a:avLst/>
            <a:gdLst>
              <a:gd name="connsiteX0" fmla="*/ 0 w 1232672"/>
              <a:gd name="connsiteY0" fmla="*/ 0 h 1748118"/>
              <a:gd name="connsiteX1" fmla="*/ 1116106 w 1232672"/>
              <a:gd name="connsiteY1" fmla="*/ 699247 h 1748118"/>
              <a:gd name="connsiteX2" fmla="*/ 1143000 w 1232672"/>
              <a:gd name="connsiteY2" fmla="*/ 1748118 h 1748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32672" h="1748118">
                <a:moveTo>
                  <a:pt x="0" y="0"/>
                </a:moveTo>
                <a:cubicBezTo>
                  <a:pt x="462803" y="203947"/>
                  <a:pt x="925606" y="407894"/>
                  <a:pt x="1116106" y="699247"/>
                </a:cubicBezTo>
                <a:cubicBezTo>
                  <a:pt x="1306606" y="990600"/>
                  <a:pt x="1224803" y="1369359"/>
                  <a:pt x="1143000" y="1748118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460812" y="3348318"/>
            <a:ext cx="2944906" cy="247425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Bội chung </a:t>
            </a:r>
          </a:p>
          <a:p>
            <a:pPr algn="just"/>
            <a:r>
              <a:rPr lang="en-US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Bội chung của hai hay nhiều số là bội của tất cả các số đó.</a:t>
            </a:r>
            <a:endParaRPr lang="en-US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7059704" y="3348318"/>
            <a:ext cx="2998695" cy="254149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Bội chung nhỏ nhất</a:t>
            </a:r>
          </a:p>
          <a:p>
            <a:pPr algn="just"/>
            <a:r>
              <a:rPr lang="en-US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Bội chung nhỏ nhất</a:t>
            </a:r>
          </a:p>
          <a:p>
            <a:pPr algn="just"/>
            <a:r>
              <a:rPr lang="en-US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 hai hay nhiều số là số nhỏ nhất khác không trong tập hợp các bội chung của các số đó.</a:t>
            </a:r>
            <a:endParaRPr lang="en-US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15438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144" y="203200"/>
            <a:ext cx="11176000" cy="6286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1543536" y="2884785"/>
            <a:ext cx="910492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 SỐ BÀI TẬP ÁP DỤNG</a:t>
            </a:r>
            <a:endParaRPr lang="en-US" sz="5400" b="1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96916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4300" y="923134"/>
            <a:ext cx="4051300" cy="473866"/>
          </a:xfrm>
        </p:spPr>
        <p:txBody>
          <a:bodyPr>
            <a:normAutofit fontScale="90000"/>
          </a:bodyPr>
          <a:lstStyle/>
          <a:p>
            <a:r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Bài tập 2.53:</a:t>
            </a: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6900" y="2232025"/>
            <a:ext cx="9309100" cy="2568575"/>
          </a:xfrm>
        </p:spPr>
        <p:txBody>
          <a:bodyPr/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Tìm x ∈ {50; 108; 189; 1 234; 2 019; 2 020} sao cho:</a:t>
            </a:r>
          </a:p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a) x - 12 chia hết cho 2;</a:t>
            </a:r>
          </a:p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b) x - 27 chia hết cho 3;</a:t>
            </a:r>
          </a:p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c) x + 20 chia hết cho 5;</a:t>
            </a:r>
          </a:p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d) x + 36 chia hết cho 9.</a:t>
            </a:r>
          </a:p>
          <a:p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296987" y="1554162"/>
            <a:ext cx="8839200" cy="39243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 x - 12 chia hết cho 2</a:t>
            </a:r>
          </a:p>
          <a:p>
            <a:r>
              <a:rPr lang="en-US" sz="280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Vì 12 chia hết cho 2 nên x chia hết cho 2 do đó x tận cùng là số chẵn</a:t>
            </a:r>
          </a:p>
          <a:p>
            <a:r>
              <a:rPr lang="en-US" sz="280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Mà x ∈ {50; 108; 189; 1 234; 2 019; 2 020}</a:t>
            </a:r>
          </a:p>
          <a:p>
            <a:r>
              <a:rPr lang="en-US" sz="280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Vậy giá trị của x thỏa mãn là 50, 108, 1 234, 2 020.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261864" y="1503361"/>
            <a:ext cx="8839200" cy="39243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b) x </a:t>
            </a:r>
            <a:r>
              <a:rPr lang="en-US" sz="280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- 27 chia hết cho 3;</a:t>
            </a:r>
          </a:p>
          <a:p>
            <a:r>
              <a:rPr lang="en-US" sz="280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Vì 27 chia hết cho 3 nên x chia hết cho 3 do đó tổng các chữ số của x chia hết cho 3</a:t>
            </a:r>
          </a:p>
          <a:p>
            <a:r>
              <a:rPr lang="en-US" sz="280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Mà x ∈ {50; 108; 189; 1 234; 2 019; 2 020</a:t>
            </a:r>
            <a:r>
              <a:rPr lang="en-US" sz="280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r>
              <a:rPr lang="en-US" sz="280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Vậy giá trị của x thỏa mãn là 108, 189, 2 019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193799" y="1528762"/>
            <a:ext cx="8839200" cy="39243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c) x + 20 chia hết cho 5;</a:t>
            </a:r>
          </a:p>
          <a:p>
            <a:r>
              <a:rPr lang="en-US" sz="280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Vì 20 chia hết cho 5 nên x chia hết cho 5 do đó x có chữ số tận cùng là 0 hoặc 5</a:t>
            </a:r>
          </a:p>
          <a:p>
            <a:r>
              <a:rPr lang="en-US" sz="280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Mà x ∈ {50; 108; 189; 1 234; 2 019; 2 020}</a:t>
            </a:r>
          </a:p>
          <a:p>
            <a:r>
              <a:rPr lang="en-US" sz="280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Vậy giá trị của x thỏa mãn là 50, 2 020.</a:t>
            </a:r>
          </a:p>
          <a:p>
            <a:endParaRPr lang="en-US" sz="280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158676" y="1481928"/>
            <a:ext cx="8839200" cy="39243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8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d) </a:t>
            </a:r>
            <a:r>
              <a:rPr lang="en-US" sz="2800" b="0" i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 + 36 chia hết cho 9</a:t>
            </a:r>
          </a:p>
          <a:p>
            <a:pPr algn="just"/>
            <a:r>
              <a:rPr lang="en-US" sz="2800" b="0" i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Vì 36 chia hết cho 9 nên x chia hết cho 9 do đó tổng các chữ số của x chia hết cho 9</a:t>
            </a:r>
          </a:p>
          <a:p>
            <a:pPr algn="just"/>
            <a:r>
              <a:rPr lang="en-US" sz="2800" b="0" i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Mà x ∈ {50; 108; 189; 1 234; 2 019; 2 020}</a:t>
            </a:r>
          </a:p>
          <a:p>
            <a:pPr algn="just"/>
            <a:r>
              <a:rPr lang="en-US" sz="280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Vậy giá trị của x thỏa mãn là 108, 189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b="0" i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654800" y="579202"/>
            <a:ext cx="44374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Dạng 1: Dấu hiệu chia hết cho 2, 3, 5, 9</a:t>
            </a:r>
            <a:endParaRPr lang="en-US" sz="2000" b="1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5027341" y="1554162"/>
            <a:ext cx="12763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Lời giải </a:t>
            </a:r>
            <a:endParaRPr lang="en-US" sz="2400" b="1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7213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4" grpId="0" animBg="1"/>
      <p:bldP spid="11" grpId="0" animBg="1"/>
      <p:bldP spid="12" grpId="0" animBg="1"/>
      <p:bldP spid="13" grpId="0" animBg="1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3062" y="365125"/>
            <a:ext cx="9710737" cy="1325563"/>
          </a:xfrm>
        </p:spPr>
        <p:txBody>
          <a:bodyPr/>
          <a:lstStyle/>
          <a:p>
            <a:r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Bài tập 2.54</a:t>
            </a: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3486" y="1825625"/>
            <a:ext cx="8268788" cy="4351338"/>
          </a:xfrm>
        </p:spPr>
        <p:txBody>
          <a:bodyPr/>
          <a:lstStyle/>
          <a:p>
            <a:pPr marL="0" indent="0">
              <a:buNone/>
            </a:pP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Thực hiện phép tính sau rồi phân tích kết quả ra thừa số nguyên tố</a:t>
            </a:r>
          </a:p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a)14</a:t>
            </a:r>
            <a:r>
              <a:rPr lang="en-US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 + 5</a:t>
            </a:r>
            <a:r>
              <a:rPr lang="en-US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 + 2</a:t>
            </a:r>
            <a:r>
              <a:rPr lang="en-US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b) 400 : 5 + 40.</a:t>
            </a:r>
          </a:p>
          <a:p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543254" y="1490663"/>
            <a:ext cx="8709252" cy="38100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0" i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a) 14</a:t>
            </a:r>
            <a:r>
              <a:rPr lang="en-US" sz="2400" b="0" i="0" baseline="3000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b="0" i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+ 5</a:t>
            </a:r>
            <a:r>
              <a:rPr lang="en-US" sz="2400" b="0" i="0" baseline="3000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b="0" i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+ 2</a:t>
            </a:r>
            <a:r>
              <a:rPr lang="en-US" sz="2400" b="0" i="0" baseline="3000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2 </a:t>
            </a:r>
            <a:r>
              <a:rPr lang="en-US" sz="2400" b="0" i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= 196 + 25 + 4 = 225 </a:t>
            </a:r>
          </a:p>
          <a:p>
            <a:r>
              <a:rPr lang="en-US" sz="2400" b="0" i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Phân tích 225 ra thừa số nguyên tố: </a:t>
            </a:r>
            <a:r>
              <a:rPr lang="en-US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225 = 3</a:t>
            </a:r>
            <a:r>
              <a:rPr lang="en-US" sz="2400" baseline="300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.5</a:t>
            </a:r>
            <a:r>
              <a:rPr lang="en-US" sz="2400" baseline="300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2400" b="0" i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ES" sz="2400" b="0" i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Vậy 14</a:t>
            </a:r>
            <a:r>
              <a:rPr lang="es-ES" sz="2400" b="0" i="0" baseline="3000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s-ES" sz="2400" b="0" i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+ 5</a:t>
            </a:r>
            <a:r>
              <a:rPr lang="es-ES" sz="2400" b="0" i="0" baseline="3000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s-ES" sz="2400" b="0" i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+ 2</a:t>
            </a:r>
            <a:r>
              <a:rPr lang="es-ES" sz="2400" b="0" i="0" baseline="3000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s-ES" sz="2400" b="0" i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= 225 = 3</a:t>
            </a:r>
            <a:r>
              <a:rPr lang="es-ES" sz="2400" b="0" i="0" baseline="3000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s-ES" sz="2400" b="0" i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.5</a:t>
            </a:r>
            <a:r>
              <a:rPr lang="es-ES" sz="2400" b="0" i="0" baseline="3000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algn="just"/>
            <a:r>
              <a:rPr lang="en-US" sz="2400" b="0" i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b) 400 : 5 + 40 = 80 + 40 = 120</a:t>
            </a:r>
          </a:p>
          <a:p>
            <a:pPr algn="just"/>
            <a:r>
              <a:rPr lang="en-US" sz="2400" b="0" i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Phân tích 120 ra thừa số nguyên tố: 120 = 2</a:t>
            </a:r>
            <a:r>
              <a:rPr lang="en-US" sz="2400" b="0" i="0" baseline="3000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400" b="0" i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.3.5</a:t>
            </a:r>
          </a:p>
          <a:p>
            <a:r>
              <a:rPr lang="es-ES" sz="2400" b="0" i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Vậy 400 : 5 + 40 = 120 =  2</a:t>
            </a:r>
            <a:r>
              <a:rPr lang="es-ES" sz="2400" b="0" i="0" baseline="3000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s-ES" sz="2400" b="0" i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.3.5.</a:t>
            </a:r>
            <a:endParaRPr lang="en-US" sz="2400" b="0" i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654800" y="579202"/>
            <a:ext cx="44694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Dạng 2: Phân tích ra thừa số nguyên tố</a:t>
            </a:r>
            <a:endParaRPr lang="en-US" sz="2000" b="1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1"/>
          <p:cNvSpPr txBox="1"/>
          <p:nvPr/>
        </p:nvSpPr>
        <p:spPr>
          <a:xfrm>
            <a:off x="5482684" y="1740374"/>
            <a:ext cx="12763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Lời giải </a:t>
            </a:r>
            <a:endParaRPr lang="en-US" sz="2400" b="1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08173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4" grpId="0" animBg="1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3062" y="365125"/>
            <a:ext cx="9710737" cy="1325563"/>
          </a:xfrm>
        </p:spPr>
        <p:txBody>
          <a:bodyPr/>
          <a:lstStyle/>
          <a:p>
            <a:r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Bài tập 2.55</a:t>
            </a: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3486" y="1825625"/>
            <a:ext cx="8268788" cy="4351338"/>
          </a:xfrm>
        </p:spPr>
        <p:txBody>
          <a:bodyPr/>
          <a:lstStyle/>
          <a:p>
            <a:pPr algn="just"/>
            <a:r>
              <a:rPr lang="vi-VN" b="0" i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Tìm ƯCLN và BCNN của:</a:t>
            </a:r>
          </a:p>
          <a:p>
            <a:pPr algn="just"/>
            <a:r>
              <a:rPr lang="vi-VN" b="0" i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a) 21 và 98;</a:t>
            </a:r>
          </a:p>
          <a:p>
            <a:pPr algn="just"/>
            <a:r>
              <a:rPr lang="vi-VN" b="0" i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b) 36 và 54.</a:t>
            </a:r>
          </a:p>
          <a:p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715860" y="1779588"/>
            <a:ext cx="8709252" cy="38100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2400" b="0" i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a) Ta có: 21 = 3.7;    98 = 2.7</a:t>
            </a:r>
            <a:r>
              <a:rPr lang="vi-VN" sz="2400" b="0" i="0" baseline="3000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vi-VN" sz="2400" b="0" i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vi-VN" sz="2400" b="0" i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+) Thừa số nguyên tố chung là 7, thừa số nguyên tố riêng là 2 và 3</a:t>
            </a:r>
          </a:p>
          <a:p>
            <a:pPr algn="just"/>
            <a:r>
              <a:rPr lang="vi-VN" sz="2400" b="0" i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+) Số mũ nhỏ nhất của 7 là 1 nên ƯCLN(21, 98) = 7</a:t>
            </a:r>
          </a:p>
          <a:p>
            <a:pPr algn="just"/>
            <a:r>
              <a:rPr lang="vi-VN" sz="2400" b="0" i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+) Số mũ lớn nhất của 2 là 1, số mũ lớn nhất của 3 là 1, số mũ lớn nhất của 7 là 2 nên BCNN(21, 98) = 2.3.7</a:t>
            </a:r>
            <a:r>
              <a:rPr lang="vi-VN" sz="2400" b="0" i="0" baseline="3000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vi-VN" sz="2400" b="0" i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= 294</a:t>
            </a:r>
          </a:p>
          <a:p>
            <a:pPr algn="just"/>
            <a:r>
              <a:rPr lang="vi-VN" sz="2400" b="0" i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Vậy ƯCLN(21, 98) = 7 ; BCNN(21, 98) = 2.3.7</a:t>
            </a:r>
            <a:r>
              <a:rPr lang="vi-VN" sz="2400" b="0" i="0" baseline="3000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vi-VN" sz="2400" b="0" i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= 294.</a:t>
            </a:r>
            <a:endParaRPr lang="vi-VN" sz="2400" b="0" i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614487" y="1779588"/>
            <a:ext cx="8709252" cy="38100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2400" b="0" i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b) Ta có: 36 = 2</a:t>
            </a:r>
            <a:r>
              <a:rPr lang="vi-VN" sz="2400" b="0" i="0" baseline="3000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vi-VN" sz="2400" b="0" i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.3</a:t>
            </a:r>
            <a:r>
              <a:rPr lang="vi-VN" sz="2400" b="0" i="0" baseline="3000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vi-VN" sz="2400" b="0" i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    54 = 2.3</a:t>
            </a:r>
            <a:r>
              <a:rPr lang="vi-VN" sz="2400" b="0" i="0" baseline="3000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vi-VN" sz="2400" b="0" i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vi-VN" sz="2400" b="0" i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+) Thừa số nguyên tố chung là 2 và 3, không có thừa số nguyên tố riêng</a:t>
            </a:r>
          </a:p>
          <a:p>
            <a:pPr algn="just"/>
            <a:r>
              <a:rPr lang="vi-VN" sz="2400" b="0" i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+) Số mũ nhỏ nhất của 2 là 1, số mũ nhỏ nhất của 3 là 2 nên ƯCLN(36, 54) =  2.3</a:t>
            </a:r>
            <a:r>
              <a:rPr lang="vi-VN" sz="2400" b="0" i="0" baseline="3000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vi-VN" sz="2400" b="0" i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= 18</a:t>
            </a:r>
          </a:p>
          <a:p>
            <a:pPr algn="just"/>
            <a:r>
              <a:rPr lang="vi-VN" sz="2400" b="0" i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+) Số mũ lớn nhất của 2 là 2, số mũ lớn nhất của 3 là 3 nên BCNN(36, 54) = 2.3</a:t>
            </a:r>
            <a:r>
              <a:rPr lang="vi-VN" sz="2400" b="0" i="0" baseline="3000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vi-VN" sz="2400" b="0" i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= 108</a:t>
            </a:r>
          </a:p>
          <a:p>
            <a:pPr algn="just"/>
            <a:r>
              <a:rPr lang="vi-VN" sz="2400" b="0" i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Vậy ƯCLN(36, 54) =  2.3</a:t>
            </a:r>
            <a:r>
              <a:rPr lang="vi-VN" sz="2400" b="0" i="0" baseline="3000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vi-VN" sz="2400" b="0" i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= 18; BCNN(36, 54) = 2.3</a:t>
            </a:r>
            <a:r>
              <a:rPr lang="vi-VN" sz="2400" b="0" i="0" baseline="3000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vi-VN" sz="2400" b="0" i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= 108.</a:t>
            </a:r>
          </a:p>
          <a:p>
            <a:pPr algn="just"/>
            <a:endParaRPr lang="vi-VN" sz="2400" b="0" i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54800" y="579202"/>
            <a:ext cx="34916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Dạng 3:Tìm ƯCLN  và BCNN</a:t>
            </a:r>
            <a:endParaRPr lang="en-US" sz="2000" b="1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1"/>
          <p:cNvSpPr txBox="1"/>
          <p:nvPr/>
        </p:nvSpPr>
        <p:spPr>
          <a:xfrm>
            <a:off x="5482684" y="1343709"/>
            <a:ext cx="12763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Lời giải </a:t>
            </a:r>
            <a:endParaRPr lang="en-US" sz="2400" b="1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53607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4" grpId="0" animBg="1"/>
      <p:bldP spid="5" grpId="0" animBg="1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3062" y="365125"/>
            <a:ext cx="9710737" cy="1325563"/>
          </a:xfrm>
        </p:spPr>
        <p:txBody>
          <a:bodyPr/>
          <a:lstStyle/>
          <a:p>
            <a:r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Bài tập 2.56</a:t>
            </a: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763486" y="1825625"/>
                <a:ext cx="8268788" cy="4351338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vi-VN" b="0" i="0" smtClean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ác phân số sau đã tối giản chưa? Nếu chưa, hãy rút gọn về phân số tối giản.</a:t>
                </a:r>
                <a:endParaRPr lang="en-US" b="0" i="0" smtClean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514350" indent="-514350">
                  <a:buAutoNum type="alphaLcParenR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27</m:t>
                        </m:r>
                      </m:num>
                      <m:den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123</m:t>
                        </m:r>
                      </m:den>
                    </m:f>
                  </m:oMath>
                </a14:m>
                <a:endParaRPr lang="en-US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514350" indent="-514350">
                  <a:buAutoNum type="alphaLcParenR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33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77</m:t>
                        </m:r>
                      </m:den>
                    </m:f>
                  </m:oMath>
                </a14:m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63486" y="1825625"/>
                <a:ext cx="8268788" cy="4351338"/>
              </a:xfrm>
              <a:blipFill>
                <a:blip r:embed="rId2"/>
                <a:stretch>
                  <a:fillRect l="-1474" t="-2381" r="-23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>
              <a:xfrm>
                <a:off x="1763486" y="1576388"/>
                <a:ext cx="8709252" cy="38100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:r>
                  <a:rPr lang="vi-VN" sz="2400" i="0" smtClean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a) Ta có: 27 = 3</a:t>
                </a:r>
                <a:r>
                  <a:rPr lang="vi-VN" sz="2400" i="0" baseline="30000" smtClean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vi-VN" sz="2400" i="0" smtClean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;    123 = 3.41</a:t>
                </a:r>
              </a:p>
              <a:p>
                <a:pPr algn="just"/>
                <a:r>
                  <a:rPr lang="vi-VN" sz="2400" i="0" smtClean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+) Thừa số nguyên tố chung là 3</a:t>
                </a:r>
              </a:p>
              <a:p>
                <a:pPr algn="just"/>
                <a:r>
                  <a:rPr lang="vi-VN" sz="2400" i="0" smtClean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+) Số mũ nhỏ nhất của 3 là 1 nên ƯCLN(27, 123) = 3. Do đó phân số</a:t>
                </a:r>
                <a:r>
                  <a:rPr lang="en-US" sz="2400" i="0" smtClean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27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123</m:t>
                        </m:r>
                      </m:den>
                    </m:f>
                  </m:oMath>
                </a14:m>
                <a:r>
                  <a:rPr lang="en-US" sz="2400" i="0" smtClean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chưa tối giản.</a:t>
                </a:r>
              </a:p>
              <a:p>
                <a:pPr algn="just"/>
                <a:r>
                  <a:rPr lang="en-US" sz="240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+) Ta có: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27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123</m:t>
                        </m:r>
                      </m:den>
                    </m:f>
                    <m:r>
                      <a:rPr lang="en-US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27:3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123:3</m:t>
                        </m:r>
                      </m:den>
                    </m:f>
                    <m:r>
                      <a:rPr lang="en-US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41</m:t>
                        </m:r>
                      </m:den>
                    </m:f>
                  </m:oMath>
                </a14:m>
                <a:r>
                  <a:rPr lang="en-US" sz="2400" i="0" smtClean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. </a:t>
                </a:r>
              </a:p>
              <a:p>
                <a:pPr algn="just"/>
                <a:r>
                  <a:rPr lang="en-US" sz="2400" i="0" smtClean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Ta được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41</m:t>
                        </m:r>
                      </m:den>
                    </m:f>
                  </m:oMath>
                </a14:m>
                <a:r>
                  <a:rPr lang="en-US" sz="2400" i="0" smtClean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là </a:t>
                </a:r>
                <a:r>
                  <a:rPr lang="vi-VN" sz="2400" i="0" smtClean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phân số tối giản vì ƯCLN(9, 41) = 1.</a:t>
                </a:r>
                <a:r>
                  <a:rPr lang="en-US" sz="2400" i="0" smtClean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vi-VN" sz="2400" i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486" y="1576388"/>
                <a:ext cx="8709252" cy="3810000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4"/>
              <p:cNvSpPr/>
              <p:nvPr/>
            </p:nvSpPr>
            <p:spPr>
              <a:xfrm>
                <a:off x="1763486" y="1576388"/>
                <a:ext cx="8709252" cy="38100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:r>
                  <a:rPr lang="en-US" sz="2400" i="0" smtClean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b) </a:t>
                </a:r>
                <a:r>
                  <a:rPr lang="vi-VN" sz="2400" i="0" smtClean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Ta có: 33 = 3.11;     77 = 7.11</a:t>
                </a:r>
              </a:p>
              <a:p>
                <a:pPr algn="just"/>
                <a:r>
                  <a:rPr lang="vi-VN" sz="2400" i="0" smtClean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+) Thừa số nguyên tố chung là 11</a:t>
                </a:r>
              </a:p>
              <a:p>
                <a:pPr algn="just"/>
                <a:r>
                  <a:rPr lang="vi-VN" sz="2400" i="0" smtClean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+) Số mũ nhỏ nhất của 11 là 1 nên ƯCLN(33, 77) = 11. Do đó phân số</a:t>
                </a:r>
                <a:r>
                  <a:rPr lang="en-US" sz="2400" i="0" smtClean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33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77</m:t>
                        </m:r>
                      </m:den>
                    </m:f>
                  </m:oMath>
                </a14:m>
                <a:r>
                  <a:rPr lang="en-US" sz="2400" i="0" smtClean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chưa tối giản.</a:t>
                </a:r>
              </a:p>
              <a:p>
                <a:pPr algn="just"/>
                <a:r>
                  <a:rPr lang="en-US" sz="240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+) Ta có: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33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77</m:t>
                        </m:r>
                      </m:den>
                    </m:f>
                    <m:r>
                      <a:rPr lang="en-US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33:11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77:11</m:t>
                        </m:r>
                      </m:den>
                    </m:f>
                    <m:r>
                      <a:rPr lang="en-US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</m:oMath>
                </a14:m>
                <a:endParaRPr lang="en-US" sz="2400" i="0" smtClean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2400" i="0" smtClean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Ta được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</m:oMath>
                </a14:m>
                <a:r>
                  <a:rPr lang="en-US" sz="2400" i="0" smtClean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là phân số tối giản vì </a:t>
                </a:r>
                <a:r>
                  <a:rPr lang="vi-VN" sz="2400" i="0" smtClean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ƯCLN(3, 7) = 1</a:t>
                </a:r>
                <a:r>
                  <a:rPr lang="en-US" sz="2400" i="0" smtClean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vi-VN" sz="2400" i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Rounded 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486" y="1576388"/>
                <a:ext cx="8709252" cy="3810000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6654800" y="579202"/>
            <a:ext cx="34916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Dạng 3:Tìm ƯCLN  và BCNN</a:t>
            </a:r>
            <a:endParaRPr lang="en-US" sz="2000" b="1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1"/>
          <p:cNvSpPr txBox="1"/>
          <p:nvPr/>
        </p:nvSpPr>
        <p:spPr>
          <a:xfrm>
            <a:off x="5482684" y="1301491"/>
            <a:ext cx="12763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Lời giải </a:t>
            </a:r>
            <a:endParaRPr lang="en-US" sz="2400" b="1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38082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4" grpId="0" animBg="1"/>
      <p:bldP spid="5" grpId="0" animBg="1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3062" y="365125"/>
            <a:ext cx="9710737" cy="1325563"/>
          </a:xfrm>
        </p:spPr>
        <p:txBody>
          <a:bodyPr/>
          <a:lstStyle/>
          <a:p>
            <a:r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Bài tập 2.57</a:t>
            </a: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763486" y="1825625"/>
                <a:ext cx="8268788" cy="4351338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Thực hiện phép tính:</a:t>
                </a:r>
              </a:p>
              <a:p>
                <a:pPr marL="514350" indent="-514350">
                  <a:buAutoNum type="alphaLcParenR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16</m:t>
                        </m:r>
                      </m:den>
                    </m:f>
                  </m:oMath>
                </a14:m>
                <a:endParaRPr lang="en-US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514350" indent="-514350">
                  <a:buAutoNum type="alphaLcParenR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15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63486" y="1825625"/>
                <a:ext cx="8268788" cy="4351338"/>
              </a:xfrm>
              <a:blipFill>
                <a:blip r:embed="rId2"/>
                <a:stretch>
                  <a:fillRect l="-1474" t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>
              <a:xfrm>
                <a:off x="1643062" y="1702594"/>
                <a:ext cx="8709252" cy="38100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457200" indent="-457200" algn="just">
                  <a:buAutoNum type="alphaLcParenR"/>
                </a:pPr>
                <a:r>
                  <a:rPr lang="en-US" sz="240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Ta </a:t>
                </a:r>
                <a:r>
                  <a:rPr lang="en-US" sz="240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có: 12 = 2</a:t>
                </a:r>
                <a:r>
                  <a:rPr lang="en-US" sz="2400" baseline="3000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240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.3;  16 = 2</a:t>
                </a:r>
                <a:r>
                  <a:rPr lang="en-US" sz="2400" baseline="3000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en-US" sz="240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nên BCNN(12, 16) = 2</a:t>
                </a:r>
                <a:r>
                  <a:rPr lang="en-US" sz="2400" baseline="3000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en-US" sz="240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.3 = 48 nên ta có thể chọn mẫu chung là 48</a:t>
                </a:r>
                <a:r>
                  <a:rPr lang="en-US" sz="240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pPr algn="just"/>
                <a:r>
                  <a:rPr lang="en-US" sz="2400" i="0" smtClean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Ta có: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12</m:t>
                        </m:r>
                      </m:den>
                    </m:f>
                    <m:r>
                      <a:rPr lang="en-US" sz="2400" b="0" i="1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5.4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12.4</m:t>
                        </m:r>
                      </m:den>
                    </m:f>
                    <m:r>
                      <a:rPr lang="en-US" sz="2400" b="0" i="1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20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48</m:t>
                        </m:r>
                      </m:den>
                    </m:f>
                  </m:oMath>
                </a14:m>
                <a:endParaRPr lang="en-US" sz="2400" i="0" smtClean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240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16</m:t>
                        </m:r>
                      </m:den>
                    </m:f>
                    <m:r>
                      <a:rPr lang="en-US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3.3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16.3</m:t>
                        </m:r>
                      </m:den>
                    </m:f>
                    <m:r>
                      <a:rPr lang="en-US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48</m:t>
                        </m:r>
                      </m:den>
                    </m:f>
                  </m:oMath>
                </a14:m>
                <a:endParaRPr lang="en-US" sz="2400" i="0" smtClean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240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Vậy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12</m:t>
                        </m:r>
                      </m:den>
                    </m:f>
                    <m:r>
                      <a:rPr lang="en-US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16</m:t>
                        </m:r>
                      </m:den>
                    </m:f>
                    <m:r>
                      <a:rPr lang="en-US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20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48</m:t>
                        </m:r>
                      </m:den>
                    </m:f>
                    <m:r>
                      <a:rPr lang="en-US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48</m:t>
                        </m:r>
                      </m:den>
                    </m:f>
                    <m:r>
                      <a:rPr lang="en-US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29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48</m:t>
                        </m:r>
                      </m:den>
                    </m:f>
                  </m:oMath>
                </a14:m>
                <a:endParaRPr lang="vi-VN" sz="2400" i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3062" y="1702594"/>
                <a:ext cx="8709252" cy="3810000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4"/>
              <p:cNvSpPr/>
              <p:nvPr/>
            </p:nvSpPr>
            <p:spPr>
              <a:xfrm>
                <a:off x="1763486" y="1690688"/>
                <a:ext cx="8709252" cy="38100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:r>
                  <a:rPr lang="en-US" sz="240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b) Ta có: 15 </a:t>
                </a:r>
                <a:r>
                  <a:rPr lang="en-US" sz="240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:r>
                  <a:rPr lang="en-US" sz="240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3.5; 9 </a:t>
                </a:r>
                <a:r>
                  <a:rPr lang="en-US" sz="240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3</a:t>
                </a:r>
                <a:r>
                  <a:rPr lang="en-US" sz="2400" baseline="3000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240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nên BCNN(15, 9) = 3</a:t>
                </a:r>
                <a:r>
                  <a:rPr lang="en-US" sz="2400" baseline="3000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240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.5 = 45 nên ta có thể chọn mẫu chung là 45</a:t>
                </a:r>
                <a:r>
                  <a:rPr lang="en-US" sz="240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pPr algn="just"/>
                <a:r>
                  <a:rPr lang="en-US" sz="2400" i="0" smtClean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Ta có: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15</m:t>
                        </m:r>
                      </m:den>
                    </m:f>
                    <m:r>
                      <a:rPr lang="en-US" sz="2400" b="0" i="1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4.3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15.3</m:t>
                        </m:r>
                      </m:den>
                    </m:f>
                    <m:r>
                      <a:rPr lang="en-US" sz="2400" b="0" i="1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12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45</m:t>
                        </m:r>
                      </m:den>
                    </m:f>
                  </m:oMath>
                </a14:m>
                <a:endParaRPr lang="en-US" sz="2400" b="0" i="0" smtClean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2400" i="0" smtClean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  <m:r>
                      <a:rPr lang="en-US" sz="2400" b="0" i="1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2.5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9.5</m:t>
                        </m:r>
                      </m:den>
                    </m:f>
                    <m:r>
                      <a:rPr lang="en-US" sz="2400" b="0" i="1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10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45</m:t>
                        </m:r>
                      </m:den>
                    </m:f>
                  </m:oMath>
                </a14:m>
                <a:endParaRPr lang="en-US" sz="2400" i="0" smtClean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240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Vậy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15</m:t>
                        </m:r>
                      </m:den>
                    </m:f>
                    <m:r>
                      <a:rPr lang="en-US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  <m:r>
                      <a:rPr lang="en-US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12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45</m:t>
                        </m:r>
                      </m:den>
                    </m:f>
                    <m:r>
                      <a:rPr lang="en-US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45</m:t>
                        </m:r>
                      </m:den>
                    </m:f>
                    <m:r>
                      <a:rPr lang="en-US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45</m:t>
                        </m:r>
                      </m:den>
                    </m:f>
                  </m:oMath>
                </a14:m>
                <a:endParaRPr lang="vi-VN" sz="2400" i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Rounded 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486" y="1690688"/>
                <a:ext cx="8709252" cy="3810000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6654800" y="579202"/>
            <a:ext cx="34916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Dạng 3:Tìm ƯCLN  và BCNN</a:t>
            </a:r>
            <a:endParaRPr lang="en-US" sz="2000" b="1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1"/>
          <p:cNvSpPr txBox="1"/>
          <p:nvPr/>
        </p:nvSpPr>
        <p:spPr>
          <a:xfrm>
            <a:off x="5482684" y="1302444"/>
            <a:ext cx="12763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Lời giải </a:t>
            </a:r>
            <a:endParaRPr lang="en-US" sz="2400" b="1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11850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4" grpId="0" animBg="1"/>
      <p:bldP spid="5" grpId="0" animBg="1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3062" y="365125"/>
            <a:ext cx="9710737" cy="1325563"/>
          </a:xfrm>
        </p:spPr>
        <p:txBody>
          <a:bodyPr/>
          <a:lstStyle/>
          <a:p>
            <a:r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Bài tập 2.58</a:t>
            </a: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3486" y="1825625"/>
            <a:ext cx="8268788" cy="4351338"/>
          </a:xfrm>
        </p:spPr>
        <p:txBody>
          <a:bodyPr/>
          <a:lstStyle/>
          <a:p>
            <a:pPr algn="just"/>
            <a:r>
              <a:rPr lang="vi-VN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 12 quả cam, 18 quả xoài và 30 quả bơ. Mẹ muốn Mai chia đều mỗi loại quả đó vào </a:t>
            </a:r>
            <a:r>
              <a:rPr lang="vi-VN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 </a:t>
            </a:r>
            <a:r>
              <a:rPr lang="vi-VN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túi sao cho mỗi túi đều có cam, xoài, bơ.  Hỏi Mai có thể chia được nhiều nhất là mấy túi quà?</a:t>
            </a:r>
          </a:p>
          <a:p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543254" y="1825625"/>
            <a:ext cx="8709252" cy="38100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 túi quà nhiều nhất mà Mai chia được là ƯCLN(12, 18, 30)</a:t>
            </a:r>
          </a:p>
          <a:p>
            <a:pPr algn="just"/>
            <a:r>
              <a:rPr lang="vi-VN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 có: 12 = 2</a:t>
            </a:r>
            <a:r>
              <a:rPr lang="vi-VN" sz="2400" baseline="30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vi-VN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.3</a:t>
            </a:r>
          </a:p>
          <a:p>
            <a:pPr algn="just"/>
            <a:r>
              <a:rPr lang="vi-VN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          18 = 2.3</a:t>
            </a:r>
            <a:r>
              <a:rPr lang="vi-VN" sz="2400" baseline="30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vi-VN" sz="24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vi-VN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          30 = 2.3.5</a:t>
            </a:r>
          </a:p>
          <a:p>
            <a:pPr algn="just"/>
            <a:r>
              <a:rPr lang="vi-VN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+) Các thừa số nguyên tố chung là 2 và 3. Số mũ nhỏ nhất của 2 là 1, số mũ nhỏ nhất của 4 là 1</a:t>
            </a:r>
          </a:p>
          <a:p>
            <a:pPr algn="just"/>
            <a:r>
              <a:rPr lang="vi-VN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 đó: ƯCLN(12, 18, 30) = 2.3 = 6</a:t>
            </a:r>
          </a:p>
          <a:p>
            <a:pPr algn="just"/>
            <a:r>
              <a:rPr lang="vi-VN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Vậy Mai có thể chia được nhiều nhất 6 túi quà</a:t>
            </a:r>
            <a:r>
              <a:rPr lang="vi-VN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vi-VN" sz="24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654800" y="579202"/>
            <a:ext cx="40959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Dạng 3: Bài toán thực tế tìm ƯCLN</a:t>
            </a:r>
            <a:endParaRPr lang="en-US" sz="2000" b="1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1"/>
          <p:cNvSpPr txBox="1"/>
          <p:nvPr/>
        </p:nvSpPr>
        <p:spPr>
          <a:xfrm>
            <a:off x="5482684" y="1443100"/>
            <a:ext cx="12763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Lời giải </a:t>
            </a:r>
            <a:endParaRPr lang="en-US" sz="2400" b="1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73595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animBg="1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3062" y="365125"/>
            <a:ext cx="9710737" cy="1325563"/>
          </a:xfrm>
        </p:spPr>
        <p:txBody>
          <a:bodyPr/>
          <a:lstStyle/>
          <a:p>
            <a:r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Bài tập 2.59</a:t>
            </a: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3486" y="1825625"/>
            <a:ext cx="8268788" cy="4351338"/>
          </a:xfrm>
        </p:spPr>
        <p:txBody>
          <a:bodyPr/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Bác Nam định kì 3 tháng một lần thay dầu, 6 tháng một lần xoay lốp xe ô tô của mình. Hỏi nếu bác ấy làm hai việc đó cùng lúc vào tháng 4 năm nay, thì lần gần nhất tiếp theo bác ấy sẽ cùng làm hai việc đó vào tháng </a:t>
            </a:r>
            <a:r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mấy?</a:t>
            </a: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643062" y="1825625"/>
            <a:ext cx="8709252" cy="38100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 tháng ít nhất tiếp theo mà bác Nam làm hai việc đó cùng một tháng là BCNN(3, 6)</a:t>
            </a:r>
          </a:p>
          <a:p>
            <a:pPr algn="just"/>
            <a:r>
              <a:rPr lang="en-US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Vì ⁝3 nên BCNN(3, 6) = 6</a:t>
            </a:r>
          </a:p>
          <a:p>
            <a:pPr algn="just"/>
            <a:r>
              <a:rPr lang="en-US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 đó sau 6 tháng nữa bác sẽ làm hai việc cùng một tháng.</a:t>
            </a:r>
          </a:p>
          <a:p>
            <a:pPr algn="just"/>
            <a:r>
              <a:rPr lang="en-US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Nếu bác ấy làm hai việc đó cùng lúc vào tháng 4 năm nay, thì gần nhất lần tiếp theo bác ấy sẽ cùng làm hai việc đó vào tháng 4 + 6 = 10.</a:t>
            </a:r>
          </a:p>
          <a:p>
            <a:pPr algn="just"/>
            <a:r>
              <a:rPr lang="en-US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Vậy lần gần nhất tiếp theo bác ấy sẽ cùng làm hai việc đó vào tháng 10</a:t>
            </a:r>
            <a:r>
              <a:rPr lang="en-US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654800" y="579202"/>
            <a:ext cx="40783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Dạng 3: Bài toán thực tế tìm BCNN</a:t>
            </a:r>
            <a:endParaRPr lang="en-US" sz="2000" b="1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1"/>
          <p:cNvSpPr txBox="1"/>
          <p:nvPr/>
        </p:nvSpPr>
        <p:spPr>
          <a:xfrm>
            <a:off x="5326314" y="1459855"/>
            <a:ext cx="12763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Lời giải </a:t>
            </a:r>
            <a:endParaRPr lang="en-US" sz="2400" b="1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72129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animBg="1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3062" y="365125"/>
            <a:ext cx="9710737" cy="1325563"/>
          </a:xfrm>
        </p:spPr>
        <p:txBody>
          <a:bodyPr/>
          <a:lstStyle/>
          <a:p>
            <a:r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Bài tập 2.60</a:t>
            </a: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3486" y="1825625"/>
            <a:ext cx="8268788" cy="4351338"/>
          </a:xfrm>
        </p:spPr>
        <p:txBody>
          <a:bodyPr/>
          <a:lstStyle/>
          <a:p>
            <a:r>
              <a:rPr lang="vi-VN">
                <a:latin typeface="Times New Roman" panose="02020603050405020304" pitchFamily="18" charset="0"/>
                <a:cs typeface="Times New Roman" panose="02020603050405020304" pitchFamily="18" charset="0"/>
              </a:rPr>
              <a:t>Biết rằng hai số 79 và 97 là hai số nguyên tố. Hãy tìm ƯCLN và BCNN của hai số này.</a:t>
            </a: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763486" y="1690688"/>
            <a:ext cx="8709252" cy="38100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Vì  mỗi số nguyên tố chỉ có ước là 1 và chính nó mà 79 và 97 là hai số nguyên tố khác nhau nên ƯCLN(79, 97) = 1 và BCNN(79, 97) = 79.97 = 7 663.</a:t>
            </a:r>
            <a:endParaRPr lang="en-US" sz="24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54800" y="579202"/>
            <a:ext cx="34916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Dạng 3:Tìm ƯCLN  và BCNN</a:t>
            </a:r>
            <a:endParaRPr lang="en-US" sz="2000" b="1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1"/>
          <p:cNvSpPr txBox="1"/>
          <p:nvPr/>
        </p:nvSpPr>
        <p:spPr>
          <a:xfrm>
            <a:off x="5532054" y="2304875"/>
            <a:ext cx="12763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Lời giải </a:t>
            </a:r>
            <a:endParaRPr lang="en-US" sz="2400" b="1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92661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animBg="1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3062" y="365125"/>
            <a:ext cx="9710737" cy="1325563"/>
          </a:xfrm>
        </p:spPr>
        <p:txBody>
          <a:bodyPr/>
          <a:lstStyle/>
          <a:p>
            <a:r>
              <a:rPr lang="en-US" smtClean="0"/>
              <a:t>Bài tập 2.61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3486" y="1825625"/>
            <a:ext cx="8268788" cy="4351338"/>
          </a:xfrm>
        </p:spPr>
        <p:txBody>
          <a:bodyPr/>
          <a:lstStyle/>
          <a:p>
            <a:r>
              <a:rPr lang="vi-VN"/>
              <a:t>Biết hai số 3</a:t>
            </a:r>
            <a:r>
              <a:rPr lang="vi-VN" baseline="30000"/>
              <a:t>a</a:t>
            </a:r>
            <a:r>
              <a:rPr lang="vi-VN"/>
              <a:t>.5</a:t>
            </a:r>
            <a:r>
              <a:rPr lang="vi-VN" baseline="30000"/>
              <a:t>2</a:t>
            </a:r>
            <a:r>
              <a:rPr lang="vi-VN"/>
              <a:t> và 3</a:t>
            </a:r>
            <a:r>
              <a:rPr lang="vi-VN" baseline="30000"/>
              <a:t>3</a:t>
            </a:r>
            <a:r>
              <a:rPr lang="vi-VN"/>
              <a:t>.5</a:t>
            </a:r>
            <a:r>
              <a:rPr lang="vi-VN" baseline="30000"/>
              <a:t>b</a:t>
            </a:r>
            <a:r>
              <a:rPr lang="vi-VN"/>
              <a:t> có ƯCLN là 3</a:t>
            </a:r>
            <a:r>
              <a:rPr lang="vi-VN" baseline="30000"/>
              <a:t>3</a:t>
            </a:r>
            <a:r>
              <a:rPr lang="vi-VN"/>
              <a:t>.5</a:t>
            </a:r>
            <a:r>
              <a:rPr lang="vi-VN" baseline="30000"/>
              <a:t>2</a:t>
            </a:r>
            <a:r>
              <a:rPr lang="vi-VN"/>
              <a:t> và BCNN là 3</a:t>
            </a:r>
            <a:r>
              <a:rPr lang="vi-VN" baseline="30000"/>
              <a:t>4</a:t>
            </a:r>
            <a:r>
              <a:rPr lang="vi-VN"/>
              <a:t>.5</a:t>
            </a:r>
            <a:r>
              <a:rPr lang="vi-VN" baseline="30000"/>
              <a:t>3</a:t>
            </a:r>
            <a:r>
              <a:rPr lang="vi-VN"/>
              <a:t>. Tìm a và </a:t>
            </a:r>
            <a:r>
              <a:rPr lang="vi-VN" smtClean="0"/>
              <a:t>b</a:t>
            </a:r>
            <a:r>
              <a:rPr lang="en-US" smtClean="0"/>
              <a:t>.</a:t>
            </a:r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1543254" y="1600200"/>
            <a:ext cx="8709252" cy="4035425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2400">
                <a:solidFill>
                  <a:srgbClr val="000000"/>
                </a:solidFill>
                <a:latin typeface="Open Sans" panose="020B0606030504020204" pitchFamily="34" charset="0"/>
              </a:rPr>
              <a:t>ƯCLN (3</a:t>
            </a:r>
            <a:r>
              <a:rPr lang="vi-VN" sz="2400" baseline="30000">
                <a:solidFill>
                  <a:srgbClr val="000000"/>
                </a:solidFill>
                <a:latin typeface="Open Sans" panose="020B0606030504020204" pitchFamily="34" charset="0"/>
              </a:rPr>
              <a:t>a</a:t>
            </a:r>
            <a:r>
              <a:rPr lang="vi-VN" sz="2400">
                <a:solidFill>
                  <a:srgbClr val="000000"/>
                </a:solidFill>
                <a:latin typeface="Open Sans" panose="020B0606030504020204" pitchFamily="34" charset="0"/>
              </a:rPr>
              <a:t>.5</a:t>
            </a:r>
            <a:r>
              <a:rPr lang="vi-VN" sz="2400" baseline="30000">
                <a:solidFill>
                  <a:srgbClr val="000000"/>
                </a:solidFill>
                <a:latin typeface="Open Sans" panose="020B0606030504020204" pitchFamily="34" charset="0"/>
              </a:rPr>
              <a:t>2</a:t>
            </a:r>
            <a:r>
              <a:rPr lang="vi-VN" sz="2400">
                <a:solidFill>
                  <a:srgbClr val="000000"/>
                </a:solidFill>
                <a:latin typeface="Open Sans" panose="020B0606030504020204" pitchFamily="34" charset="0"/>
              </a:rPr>
              <a:t>; 3</a:t>
            </a:r>
            <a:r>
              <a:rPr lang="vi-VN" sz="2400" baseline="30000">
                <a:solidFill>
                  <a:srgbClr val="000000"/>
                </a:solidFill>
                <a:latin typeface="Open Sans" panose="020B0606030504020204" pitchFamily="34" charset="0"/>
              </a:rPr>
              <a:t>3</a:t>
            </a:r>
            <a:r>
              <a:rPr lang="vi-VN" sz="2400">
                <a:solidFill>
                  <a:srgbClr val="000000"/>
                </a:solidFill>
                <a:latin typeface="Open Sans" panose="020B0606030504020204" pitchFamily="34" charset="0"/>
              </a:rPr>
              <a:t>.5</a:t>
            </a:r>
            <a:r>
              <a:rPr lang="vi-VN" sz="2400" baseline="30000">
                <a:solidFill>
                  <a:srgbClr val="000000"/>
                </a:solidFill>
                <a:latin typeface="Open Sans" panose="020B0606030504020204" pitchFamily="34" charset="0"/>
              </a:rPr>
              <a:t>b</a:t>
            </a:r>
            <a:r>
              <a:rPr lang="vi-VN" sz="2400">
                <a:solidFill>
                  <a:srgbClr val="000000"/>
                </a:solidFill>
                <a:latin typeface="Open Sans" panose="020B0606030504020204" pitchFamily="34" charset="0"/>
              </a:rPr>
              <a:t>). </a:t>
            </a:r>
            <a:r>
              <a:rPr lang="vi-VN" sz="2400" smtClean="0">
                <a:solidFill>
                  <a:srgbClr val="000000"/>
                </a:solidFill>
                <a:latin typeface="Open Sans" panose="020B0606030504020204" pitchFamily="34" charset="0"/>
              </a:rPr>
              <a:t>BCNN </a:t>
            </a:r>
            <a:r>
              <a:rPr lang="vi-VN" sz="2400">
                <a:solidFill>
                  <a:srgbClr val="000000"/>
                </a:solidFill>
                <a:latin typeface="Open Sans" panose="020B0606030504020204" pitchFamily="34" charset="0"/>
              </a:rPr>
              <a:t>(3</a:t>
            </a:r>
            <a:r>
              <a:rPr lang="vi-VN" sz="2400" baseline="30000">
                <a:solidFill>
                  <a:srgbClr val="000000"/>
                </a:solidFill>
                <a:latin typeface="Open Sans" panose="020B0606030504020204" pitchFamily="34" charset="0"/>
              </a:rPr>
              <a:t>a</a:t>
            </a:r>
            <a:r>
              <a:rPr lang="vi-VN" sz="2400">
                <a:solidFill>
                  <a:srgbClr val="000000"/>
                </a:solidFill>
                <a:latin typeface="Open Sans" panose="020B0606030504020204" pitchFamily="34" charset="0"/>
              </a:rPr>
              <a:t>.5</a:t>
            </a:r>
            <a:r>
              <a:rPr lang="vi-VN" sz="2400" baseline="30000">
                <a:solidFill>
                  <a:srgbClr val="000000"/>
                </a:solidFill>
                <a:latin typeface="Open Sans" panose="020B0606030504020204" pitchFamily="34" charset="0"/>
              </a:rPr>
              <a:t>2</a:t>
            </a:r>
            <a:r>
              <a:rPr lang="vi-VN" sz="2400">
                <a:solidFill>
                  <a:srgbClr val="000000"/>
                </a:solidFill>
                <a:latin typeface="Open Sans" panose="020B0606030504020204" pitchFamily="34" charset="0"/>
              </a:rPr>
              <a:t>; 3</a:t>
            </a:r>
            <a:r>
              <a:rPr lang="vi-VN" sz="2400" baseline="30000">
                <a:solidFill>
                  <a:srgbClr val="000000"/>
                </a:solidFill>
                <a:latin typeface="Open Sans" panose="020B0606030504020204" pitchFamily="34" charset="0"/>
              </a:rPr>
              <a:t>3</a:t>
            </a:r>
            <a:r>
              <a:rPr lang="vi-VN" sz="2400">
                <a:solidFill>
                  <a:srgbClr val="000000"/>
                </a:solidFill>
                <a:latin typeface="Open Sans" panose="020B0606030504020204" pitchFamily="34" charset="0"/>
              </a:rPr>
              <a:t>.5</a:t>
            </a:r>
            <a:r>
              <a:rPr lang="vi-VN" sz="2400" baseline="30000">
                <a:solidFill>
                  <a:srgbClr val="000000"/>
                </a:solidFill>
                <a:latin typeface="Open Sans" panose="020B0606030504020204" pitchFamily="34" charset="0"/>
              </a:rPr>
              <a:t>b</a:t>
            </a:r>
            <a:r>
              <a:rPr lang="vi-VN" sz="2400">
                <a:solidFill>
                  <a:srgbClr val="000000"/>
                </a:solidFill>
                <a:latin typeface="Open Sans" panose="020B0606030504020204" pitchFamily="34" charset="0"/>
              </a:rPr>
              <a:t>) = ( 3</a:t>
            </a:r>
            <a:r>
              <a:rPr lang="vi-VN" sz="2400" baseline="30000">
                <a:solidFill>
                  <a:srgbClr val="000000"/>
                </a:solidFill>
                <a:latin typeface="Open Sans" panose="020B0606030504020204" pitchFamily="34" charset="0"/>
              </a:rPr>
              <a:t>3</a:t>
            </a:r>
            <a:r>
              <a:rPr lang="vi-VN" sz="2400">
                <a:solidFill>
                  <a:srgbClr val="000000"/>
                </a:solidFill>
                <a:latin typeface="Open Sans" panose="020B0606030504020204" pitchFamily="34" charset="0"/>
              </a:rPr>
              <a:t>.5</a:t>
            </a:r>
            <a:r>
              <a:rPr lang="vi-VN" sz="2400" baseline="30000">
                <a:solidFill>
                  <a:srgbClr val="000000"/>
                </a:solidFill>
                <a:latin typeface="Open Sans" panose="020B0606030504020204" pitchFamily="34" charset="0"/>
              </a:rPr>
              <a:t>3</a:t>
            </a:r>
            <a:r>
              <a:rPr lang="vi-VN" sz="2400">
                <a:solidFill>
                  <a:srgbClr val="000000"/>
                </a:solidFill>
                <a:latin typeface="Open Sans" panose="020B0606030504020204" pitchFamily="34" charset="0"/>
              </a:rPr>
              <a:t>).(3</a:t>
            </a:r>
            <a:r>
              <a:rPr lang="vi-VN" sz="2400" baseline="30000">
                <a:solidFill>
                  <a:srgbClr val="000000"/>
                </a:solidFill>
                <a:latin typeface="Open Sans" panose="020B0606030504020204" pitchFamily="34" charset="0"/>
              </a:rPr>
              <a:t>4</a:t>
            </a:r>
            <a:r>
              <a:rPr lang="vi-VN" sz="2400">
                <a:solidFill>
                  <a:srgbClr val="000000"/>
                </a:solidFill>
                <a:latin typeface="Open Sans" panose="020B0606030504020204" pitchFamily="34" charset="0"/>
              </a:rPr>
              <a:t>.5</a:t>
            </a:r>
            <a:r>
              <a:rPr lang="vi-VN" sz="2400" baseline="30000">
                <a:solidFill>
                  <a:srgbClr val="000000"/>
                </a:solidFill>
                <a:latin typeface="Open Sans" panose="020B0606030504020204" pitchFamily="34" charset="0"/>
              </a:rPr>
              <a:t>3</a:t>
            </a:r>
            <a:r>
              <a:rPr lang="vi-VN" sz="2400">
                <a:solidFill>
                  <a:srgbClr val="000000"/>
                </a:solidFill>
                <a:latin typeface="Open Sans" panose="020B0606030504020204" pitchFamily="34" charset="0"/>
              </a:rPr>
              <a:t>)</a:t>
            </a:r>
          </a:p>
          <a:p>
            <a:pPr algn="just"/>
            <a:r>
              <a:rPr lang="vi-VN" sz="2400">
                <a:solidFill>
                  <a:srgbClr val="000000"/>
                </a:solidFill>
                <a:latin typeface="Open Sans" panose="020B0606030504020204" pitchFamily="34" charset="0"/>
              </a:rPr>
              <a:t>= (3</a:t>
            </a:r>
            <a:r>
              <a:rPr lang="vi-VN" sz="2400" baseline="30000">
                <a:solidFill>
                  <a:srgbClr val="000000"/>
                </a:solidFill>
                <a:latin typeface="Open Sans" panose="020B0606030504020204" pitchFamily="34" charset="0"/>
              </a:rPr>
              <a:t>3</a:t>
            </a:r>
            <a:r>
              <a:rPr lang="vi-VN" sz="2400">
                <a:solidFill>
                  <a:srgbClr val="000000"/>
                </a:solidFill>
                <a:latin typeface="Open Sans" panose="020B0606030504020204" pitchFamily="34" charset="0"/>
              </a:rPr>
              <a:t>.3</a:t>
            </a:r>
            <a:r>
              <a:rPr lang="vi-VN" sz="2400" baseline="30000">
                <a:solidFill>
                  <a:srgbClr val="000000"/>
                </a:solidFill>
                <a:latin typeface="Open Sans" panose="020B0606030504020204" pitchFamily="34" charset="0"/>
              </a:rPr>
              <a:t>4</a:t>
            </a:r>
            <a:r>
              <a:rPr lang="vi-VN" sz="2400">
                <a:solidFill>
                  <a:srgbClr val="000000"/>
                </a:solidFill>
                <a:latin typeface="Open Sans" panose="020B0606030504020204" pitchFamily="34" charset="0"/>
              </a:rPr>
              <a:t>).(5</a:t>
            </a:r>
            <a:r>
              <a:rPr lang="vi-VN" sz="2400" baseline="30000">
                <a:solidFill>
                  <a:srgbClr val="000000"/>
                </a:solidFill>
                <a:latin typeface="Open Sans" panose="020B0606030504020204" pitchFamily="34" charset="0"/>
              </a:rPr>
              <a:t>2</a:t>
            </a:r>
            <a:r>
              <a:rPr lang="vi-VN" sz="2400">
                <a:solidFill>
                  <a:srgbClr val="000000"/>
                </a:solidFill>
                <a:latin typeface="Open Sans" panose="020B0606030504020204" pitchFamily="34" charset="0"/>
              </a:rPr>
              <a:t>.5</a:t>
            </a:r>
            <a:r>
              <a:rPr lang="vi-VN" sz="2400" baseline="30000">
                <a:solidFill>
                  <a:srgbClr val="000000"/>
                </a:solidFill>
                <a:latin typeface="Open Sans" panose="020B0606030504020204" pitchFamily="34" charset="0"/>
              </a:rPr>
              <a:t>3</a:t>
            </a:r>
            <a:r>
              <a:rPr lang="vi-VN" sz="2400">
                <a:solidFill>
                  <a:srgbClr val="000000"/>
                </a:solidFill>
                <a:latin typeface="Open Sans" panose="020B0606030504020204" pitchFamily="34" charset="0"/>
              </a:rPr>
              <a:t>) = 3</a:t>
            </a:r>
            <a:r>
              <a:rPr lang="vi-VN" sz="2400" baseline="30000">
                <a:solidFill>
                  <a:srgbClr val="000000"/>
                </a:solidFill>
                <a:latin typeface="Open Sans" panose="020B0606030504020204" pitchFamily="34" charset="0"/>
              </a:rPr>
              <a:t>3+4</a:t>
            </a:r>
            <a:r>
              <a:rPr lang="vi-VN" sz="2400">
                <a:solidFill>
                  <a:srgbClr val="000000"/>
                </a:solidFill>
                <a:latin typeface="Open Sans" panose="020B0606030504020204" pitchFamily="34" charset="0"/>
              </a:rPr>
              <a:t>.5</a:t>
            </a:r>
            <a:r>
              <a:rPr lang="vi-VN" sz="2400" baseline="30000">
                <a:solidFill>
                  <a:srgbClr val="000000"/>
                </a:solidFill>
                <a:latin typeface="Open Sans" panose="020B0606030504020204" pitchFamily="34" charset="0"/>
              </a:rPr>
              <a:t>2+3 </a:t>
            </a:r>
            <a:r>
              <a:rPr lang="vi-VN" sz="2400">
                <a:solidFill>
                  <a:srgbClr val="000000"/>
                </a:solidFill>
                <a:latin typeface="Open Sans" panose="020B0606030504020204" pitchFamily="34" charset="0"/>
              </a:rPr>
              <a:t>= 3</a:t>
            </a:r>
            <a:r>
              <a:rPr lang="vi-VN" sz="2400" baseline="30000">
                <a:solidFill>
                  <a:srgbClr val="000000"/>
                </a:solidFill>
                <a:latin typeface="Open Sans" panose="020B0606030504020204" pitchFamily="34" charset="0"/>
              </a:rPr>
              <a:t>7</a:t>
            </a:r>
            <a:r>
              <a:rPr lang="vi-VN" sz="2400">
                <a:solidFill>
                  <a:srgbClr val="000000"/>
                </a:solidFill>
                <a:latin typeface="Open Sans" panose="020B0606030504020204" pitchFamily="34" charset="0"/>
              </a:rPr>
              <a:t>.5</a:t>
            </a:r>
            <a:r>
              <a:rPr lang="vi-VN" sz="2400" baseline="30000">
                <a:solidFill>
                  <a:srgbClr val="000000"/>
                </a:solidFill>
                <a:latin typeface="Open Sans" panose="020B0606030504020204" pitchFamily="34" charset="0"/>
              </a:rPr>
              <a:t>5</a:t>
            </a:r>
            <a:endParaRPr lang="vi-VN" sz="2400">
              <a:solidFill>
                <a:srgbClr val="000000"/>
              </a:solidFill>
              <a:latin typeface="Open Sans" panose="020B0606030504020204" pitchFamily="34" charset="0"/>
            </a:endParaRPr>
          </a:p>
          <a:p>
            <a:pPr algn="just"/>
            <a:r>
              <a:rPr lang="vi-VN" sz="2400">
                <a:solidFill>
                  <a:srgbClr val="000000"/>
                </a:solidFill>
                <a:latin typeface="inherit"/>
              </a:rPr>
              <a:t>Tích của 2 số đã cho</a:t>
            </a:r>
            <a:r>
              <a:rPr lang="vi-VN" sz="2400" smtClean="0">
                <a:solidFill>
                  <a:srgbClr val="000000"/>
                </a:solidFill>
                <a:latin typeface="inherit"/>
              </a:rPr>
              <a:t>:</a:t>
            </a:r>
            <a:r>
              <a:rPr lang="en-US" sz="2400" smtClean="0">
                <a:solidFill>
                  <a:srgbClr val="000000"/>
                </a:solidFill>
                <a:latin typeface="inherit"/>
              </a:rPr>
              <a:t> </a:t>
            </a:r>
          </a:p>
          <a:p>
            <a:pPr algn="ctr"/>
            <a:r>
              <a:rPr lang="vi-VN" sz="2400" smtClean="0">
                <a:solidFill>
                  <a:srgbClr val="000000"/>
                </a:solidFill>
                <a:latin typeface="Open Sans" panose="020B0606030504020204" pitchFamily="34" charset="0"/>
              </a:rPr>
              <a:t>(</a:t>
            </a:r>
            <a:r>
              <a:rPr lang="vi-VN" sz="2400">
                <a:solidFill>
                  <a:srgbClr val="000000"/>
                </a:solidFill>
                <a:latin typeface="Open Sans" panose="020B0606030504020204" pitchFamily="34" charset="0"/>
              </a:rPr>
              <a:t>3</a:t>
            </a:r>
            <a:r>
              <a:rPr lang="vi-VN" sz="2400" baseline="30000">
                <a:solidFill>
                  <a:srgbClr val="000000"/>
                </a:solidFill>
                <a:latin typeface="Open Sans" panose="020B0606030504020204" pitchFamily="34" charset="0"/>
              </a:rPr>
              <a:t>a</a:t>
            </a:r>
            <a:r>
              <a:rPr lang="vi-VN" sz="2400">
                <a:solidFill>
                  <a:srgbClr val="000000"/>
                </a:solidFill>
                <a:latin typeface="Open Sans" panose="020B0606030504020204" pitchFamily="34" charset="0"/>
              </a:rPr>
              <a:t>.5</a:t>
            </a:r>
            <a:r>
              <a:rPr lang="vi-VN" sz="2400" baseline="30000">
                <a:solidFill>
                  <a:srgbClr val="000000"/>
                </a:solidFill>
                <a:latin typeface="Open Sans" panose="020B0606030504020204" pitchFamily="34" charset="0"/>
              </a:rPr>
              <a:t>2</a:t>
            </a:r>
            <a:r>
              <a:rPr lang="vi-VN" sz="2400">
                <a:solidFill>
                  <a:srgbClr val="000000"/>
                </a:solidFill>
                <a:latin typeface="Open Sans" panose="020B0606030504020204" pitchFamily="34" charset="0"/>
              </a:rPr>
              <a:t>).(3</a:t>
            </a:r>
            <a:r>
              <a:rPr lang="vi-VN" sz="2400" baseline="30000">
                <a:solidFill>
                  <a:srgbClr val="000000"/>
                </a:solidFill>
                <a:latin typeface="Open Sans" panose="020B0606030504020204" pitchFamily="34" charset="0"/>
              </a:rPr>
              <a:t>3</a:t>
            </a:r>
            <a:r>
              <a:rPr lang="vi-VN" sz="2400">
                <a:solidFill>
                  <a:srgbClr val="000000"/>
                </a:solidFill>
                <a:latin typeface="Open Sans" panose="020B0606030504020204" pitchFamily="34" charset="0"/>
              </a:rPr>
              <a:t>.5</a:t>
            </a:r>
            <a:r>
              <a:rPr lang="vi-VN" sz="2400" baseline="30000">
                <a:solidFill>
                  <a:srgbClr val="000000"/>
                </a:solidFill>
                <a:latin typeface="Open Sans" panose="020B0606030504020204" pitchFamily="34" charset="0"/>
              </a:rPr>
              <a:t>b</a:t>
            </a:r>
            <a:r>
              <a:rPr lang="vi-VN" sz="2400">
                <a:solidFill>
                  <a:srgbClr val="000000"/>
                </a:solidFill>
                <a:latin typeface="Open Sans" panose="020B0606030504020204" pitchFamily="34" charset="0"/>
              </a:rPr>
              <a:t>) = ( 3</a:t>
            </a:r>
            <a:r>
              <a:rPr lang="vi-VN" sz="2400" baseline="30000">
                <a:solidFill>
                  <a:srgbClr val="000000"/>
                </a:solidFill>
                <a:latin typeface="Open Sans" panose="020B0606030504020204" pitchFamily="34" charset="0"/>
              </a:rPr>
              <a:t>a</a:t>
            </a:r>
            <a:r>
              <a:rPr lang="vi-VN" sz="2400">
                <a:solidFill>
                  <a:srgbClr val="000000"/>
                </a:solidFill>
                <a:latin typeface="Open Sans" panose="020B0606030504020204" pitchFamily="34" charset="0"/>
              </a:rPr>
              <a:t>.3</a:t>
            </a:r>
            <a:r>
              <a:rPr lang="vi-VN" sz="2400" baseline="30000">
                <a:solidFill>
                  <a:srgbClr val="000000"/>
                </a:solidFill>
                <a:latin typeface="Open Sans" panose="020B0606030504020204" pitchFamily="34" charset="0"/>
              </a:rPr>
              <a:t>3</a:t>
            </a:r>
            <a:r>
              <a:rPr lang="vi-VN" sz="2400">
                <a:solidFill>
                  <a:srgbClr val="000000"/>
                </a:solidFill>
                <a:latin typeface="Open Sans" panose="020B0606030504020204" pitchFamily="34" charset="0"/>
              </a:rPr>
              <a:t>).(5</a:t>
            </a:r>
            <a:r>
              <a:rPr lang="vi-VN" sz="2400" baseline="30000">
                <a:solidFill>
                  <a:srgbClr val="000000"/>
                </a:solidFill>
                <a:latin typeface="Open Sans" panose="020B0606030504020204" pitchFamily="34" charset="0"/>
              </a:rPr>
              <a:t>2</a:t>
            </a:r>
            <a:r>
              <a:rPr lang="vi-VN" sz="2400">
                <a:solidFill>
                  <a:srgbClr val="000000"/>
                </a:solidFill>
                <a:latin typeface="Open Sans" panose="020B0606030504020204" pitchFamily="34" charset="0"/>
              </a:rPr>
              <a:t>.5</a:t>
            </a:r>
            <a:r>
              <a:rPr lang="vi-VN" sz="2400" baseline="30000">
                <a:solidFill>
                  <a:srgbClr val="000000"/>
                </a:solidFill>
                <a:latin typeface="Open Sans" panose="020B0606030504020204" pitchFamily="34" charset="0"/>
              </a:rPr>
              <a:t>b</a:t>
            </a:r>
            <a:r>
              <a:rPr lang="vi-VN" sz="2400">
                <a:solidFill>
                  <a:srgbClr val="000000"/>
                </a:solidFill>
                <a:latin typeface="Open Sans" panose="020B0606030504020204" pitchFamily="34" charset="0"/>
              </a:rPr>
              <a:t>) = 3</a:t>
            </a:r>
            <a:r>
              <a:rPr lang="vi-VN" sz="2400" baseline="30000">
                <a:solidFill>
                  <a:srgbClr val="000000"/>
                </a:solidFill>
                <a:latin typeface="Open Sans" panose="020B0606030504020204" pitchFamily="34" charset="0"/>
              </a:rPr>
              <a:t>a+3</a:t>
            </a:r>
            <a:r>
              <a:rPr lang="vi-VN" sz="2400">
                <a:solidFill>
                  <a:srgbClr val="000000"/>
                </a:solidFill>
                <a:latin typeface="Open Sans" panose="020B0606030504020204" pitchFamily="34" charset="0"/>
              </a:rPr>
              <a:t>.5</a:t>
            </a:r>
            <a:r>
              <a:rPr lang="vi-VN" sz="2400" baseline="30000">
                <a:solidFill>
                  <a:srgbClr val="000000"/>
                </a:solidFill>
                <a:latin typeface="Open Sans" panose="020B0606030504020204" pitchFamily="34" charset="0"/>
              </a:rPr>
              <a:t>b+2</a:t>
            </a:r>
            <a:endParaRPr lang="vi-VN" sz="2400">
              <a:solidFill>
                <a:srgbClr val="000000"/>
              </a:solidFill>
              <a:latin typeface="Open Sans" panose="020B0606030504020204" pitchFamily="34" charset="0"/>
            </a:endParaRPr>
          </a:p>
          <a:p>
            <a:pPr algn="just"/>
            <a:r>
              <a:rPr lang="vi-VN" sz="2400">
                <a:solidFill>
                  <a:srgbClr val="000000"/>
                </a:solidFill>
                <a:latin typeface="Open Sans" panose="020B0606030504020204" pitchFamily="34" charset="0"/>
              </a:rPr>
              <a:t>Ta có tích của hai số bằng tích của ƯCLN và BCNN của hai số ấy nên:</a:t>
            </a:r>
          </a:p>
          <a:p>
            <a:pPr algn="ctr"/>
            <a:r>
              <a:rPr lang="vi-VN" sz="2400">
                <a:solidFill>
                  <a:srgbClr val="000000"/>
                </a:solidFill>
                <a:latin typeface="Open Sans" panose="020B0606030504020204" pitchFamily="34" charset="0"/>
              </a:rPr>
              <a:t>3</a:t>
            </a:r>
            <a:r>
              <a:rPr lang="vi-VN" sz="2400" baseline="30000">
                <a:solidFill>
                  <a:srgbClr val="000000"/>
                </a:solidFill>
                <a:latin typeface="Open Sans" panose="020B0606030504020204" pitchFamily="34" charset="0"/>
              </a:rPr>
              <a:t>7</a:t>
            </a:r>
            <a:r>
              <a:rPr lang="vi-VN" sz="2400">
                <a:solidFill>
                  <a:srgbClr val="000000"/>
                </a:solidFill>
                <a:latin typeface="Open Sans" panose="020B0606030504020204" pitchFamily="34" charset="0"/>
              </a:rPr>
              <a:t>.5</a:t>
            </a:r>
            <a:r>
              <a:rPr lang="vi-VN" sz="2400" baseline="30000">
                <a:solidFill>
                  <a:srgbClr val="000000"/>
                </a:solidFill>
                <a:latin typeface="Open Sans" panose="020B0606030504020204" pitchFamily="34" charset="0"/>
              </a:rPr>
              <a:t>5</a:t>
            </a:r>
            <a:r>
              <a:rPr lang="vi-VN" sz="2400">
                <a:solidFill>
                  <a:srgbClr val="000000"/>
                </a:solidFill>
                <a:latin typeface="Open Sans" panose="020B0606030504020204" pitchFamily="34" charset="0"/>
              </a:rPr>
              <a:t>= 3</a:t>
            </a:r>
            <a:r>
              <a:rPr lang="vi-VN" sz="2400" baseline="30000">
                <a:solidFill>
                  <a:srgbClr val="000000"/>
                </a:solidFill>
                <a:latin typeface="Open Sans" panose="020B0606030504020204" pitchFamily="34" charset="0"/>
              </a:rPr>
              <a:t>a+3</a:t>
            </a:r>
            <a:r>
              <a:rPr lang="vi-VN" sz="2400">
                <a:solidFill>
                  <a:srgbClr val="000000"/>
                </a:solidFill>
                <a:latin typeface="Open Sans" panose="020B0606030504020204" pitchFamily="34" charset="0"/>
              </a:rPr>
              <a:t>.5</a:t>
            </a:r>
            <a:r>
              <a:rPr lang="vi-VN" sz="2400" baseline="30000">
                <a:solidFill>
                  <a:srgbClr val="000000"/>
                </a:solidFill>
                <a:latin typeface="Open Sans" panose="020B0606030504020204" pitchFamily="34" charset="0"/>
              </a:rPr>
              <a:t>b+2</a:t>
            </a:r>
            <a:r>
              <a:rPr lang="vi-VN" sz="2400">
                <a:solidFill>
                  <a:srgbClr val="000000"/>
                </a:solidFill>
                <a:latin typeface="Open Sans" panose="020B0606030504020204" pitchFamily="34" charset="0"/>
              </a:rPr>
              <a:t>. </a:t>
            </a:r>
            <a:endParaRPr lang="en-US" sz="2400" smtClean="0">
              <a:solidFill>
                <a:srgbClr val="000000"/>
              </a:solidFill>
              <a:latin typeface="Open Sans" panose="020B0606030504020204" pitchFamily="34" charset="0"/>
            </a:endParaRPr>
          </a:p>
          <a:p>
            <a:pPr algn="just"/>
            <a:r>
              <a:rPr lang="vi-VN" sz="2400" smtClean="0">
                <a:solidFill>
                  <a:srgbClr val="000000"/>
                </a:solidFill>
                <a:latin typeface="Open Sans" panose="020B0606030504020204" pitchFamily="34" charset="0"/>
              </a:rPr>
              <a:t>Do </a:t>
            </a:r>
            <a:r>
              <a:rPr lang="vi-VN" sz="2400">
                <a:solidFill>
                  <a:srgbClr val="000000"/>
                </a:solidFill>
                <a:latin typeface="Open Sans" panose="020B0606030504020204" pitchFamily="34" charset="0"/>
              </a:rPr>
              <a:t>đó: a + 3 = 7 ⇒ a = 7 – 3 = 4</a:t>
            </a:r>
          </a:p>
          <a:p>
            <a:r>
              <a:rPr lang="vi-VN" sz="2400">
                <a:solidFill>
                  <a:srgbClr val="000000"/>
                </a:solidFill>
                <a:latin typeface="Open Sans" panose="020B0606030504020204" pitchFamily="34" charset="0"/>
              </a:rPr>
              <a:t>     </a:t>
            </a:r>
            <a:r>
              <a:rPr lang="en-US" sz="2400" smtClean="0">
                <a:solidFill>
                  <a:srgbClr val="000000"/>
                </a:solidFill>
                <a:latin typeface="Open Sans" panose="020B0606030504020204" pitchFamily="34" charset="0"/>
              </a:rPr>
              <a:t>  </a:t>
            </a:r>
            <a:r>
              <a:rPr lang="vi-VN" sz="2400" smtClean="0">
                <a:solidFill>
                  <a:srgbClr val="000000"/>
                </a:solidFill>
                <a:latin typeface="Open Sans" panose="020B0606030504020204" pitchFamily="34" charset="0"/>
              </a:rPr>
              <a:t>và </a:t>
            </a:r>
            <a:r>
              <a:rPr lang="vi-VN" sz="2400">
                <a:solidFill>
                  <a:srgbClr val="000000"/>
                </a:solidFill>
                <a:latin typeface="Open Sans" panose="020B0606030504020204" pitchFamily="34" charset="0"/>
              </a:rPr>
              <a:t> b + 2 = 5 ⇒ b = 5 -2</a:t>
            </a:r>
          </a:p>
          <a:p>
            <a:pPr algn="just"/>
            <a:r>
              <a:rPr lang="vi-VN" sz="2400">
                <a:solidFill>
                  <a:srgbClr val="000000"/>
                </a:solidFill>
                <a:latin typeface="Open Sans" panose="020B0606030504020204" pitchFamily="34" charset="0"/>
              </a:rPr>
              <a:t>Vậy a = 4 và b = 3</a:t>
            </a:r>
            <a:r>
              <a:rPr lang="vi-VN" sz="2400" smtClean="0">
                <a:solidFill>
                  <a:srgbClr val="000000"/>
                </a:solidFill>
                <a:latin typeface="Open Sans" panose="020B0606030504020204" pitchFamily="34" charset="0"/>
              </a:rPr>
              <a:t>.</a:t>
            </a:r>
            <a:endParaRPr lang="vi-VN" sz="2400">
              <a:solidFill>
                <a:srgbClr val="000000"/>
              </a:solidFill>
              <a:latin typeface="Open Sans" panose="020B0606030504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654800" y="579202"/>
            <a:ext cx="26289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smtClean="0">
                <a:solidFill>
                  <a:schemeClr val="accent5">
                    <a:lumMod val="75000"/>
                  </a:schemeClr>
                </a:solidFill>
              </a:rPr>
              <a:t>Dạng 3: ƯCLN và BCNN</a:t>
            </a:r>
            <a:endParaRPr lang="en-US" sz="2000" b="1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" name="TextBox 1"/>
          <p:cNvSpPr txBox="1"/>
          <p:nvPr/>
        </p:nvSpPr>
        <p:spPr>
          <a:xfrm>
            <a:off x="5311822" y="1369367"/>
            <a:ext cx="11721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smtClean="0">
                <a:solidFill>
                  <a:srgbClr val="C00000"/>
                </a:solidFill>
              </a:rPr>
              <a:t>Lời giải </a:t>
            </a:r>
            <a:endParaRPr lang="en-US" sz="2400" b="1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79742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animBg="1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3062" y="365125"/>
            <a:ext cx="9710737" cy="1325563"/>
          </a:xfrm>
        </p:spPr>
        <p:txBody>
          <a:bodyPr/>
          <a:lstStyle/>
          <a:p>
            <a:r>
              <a:rPr lang="en-US" smtClean="0"/>
              <a:t>Bài tập 2.62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6600" y="1536700"/>
            <a:ext cx="10248900" cy="46402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600" smtClean="0">
                <a:solidFill>
                  <a:srgbClr val="000000"/>
                </a:solidFill>
                <a:latin typeface="Open Sans" panose="020B0606030504020204" pitchFamily="34" charset="0"/>
              </a:rPr>
              <a:t>                                 </a:t>
            </a:r>
            <a:r>
              <a:rPr lang="vi-VN" sz="2600" smtClean="0">
                <a:solidFill>
                  <a:srgbClr val="000000"/>
                </a:solidFill>
                <a:latin typeface="Open Sans" panose="020B0606030504020204" pitchFamily="34" charset="0"/>
              </a:rPr>
              <a:t>Bác kia chăn vịt khác thường</a:t>
            </a:r>
          </a:p>
          <a:p>
            <a:pPr marL="0" indent="0">
              <a:buNone/>
            </a:pPr>
            <a:r>
              <a:rPr lang="en-US" sz="2600" smtClean="0">
                <a:solidFill>
                  <a:srgbClr val="000000"/>
                </a:solidFill>
                <a:latin typeface="Open Sans" panose="020B0606030504020204" pitchFamily="34" charset="0"/>
              </a:rPr>
              <a:t>                           </a:t>
            </a:r>
            <a:r>
              <a:rPr lang="vi-VN" sz="2600" smtClean="0">
                <a:solidFill>
                  <a:srgbClr val="000000"/>
                </a:solidFill>
                <a:latin typeface="Open Sans" panose="020B0606030504020204" pitchFamily="34" charset="0"/>
              </a:rPr>
              <a:t>Buộc đi cho được chẵn hàng mới ưa</a:t>
            </a:r>
          </a:p>
          <a:p>
            <a:pPr marL="0" indent="0">
              <a:buNone/>
            </a:pPr>
            <a:r>
              <a:rPr lang="en-US" sz="2600" smtClean="0">
                <a:solidFill>
                  <a:srgbClr val="000000"/>
                </a:solidFill>
                <a:latin typeface="Open Sans" panose="020B0606030504020204" pitchFamily="34" charset="0"/>
              </a:rPr>
              <a:t>                                 </a:t>
            </a:r>
            <a:r>
              <a:rPr lang="vi-VN" sz="2600" smtClean="0">
                <a:solidFill>
                  <a:srgbClr val="000000"/>
                </a:solidFill>
                <a:latin typeface="Open Sans" panose="020B0606030504020204" pitchFamily="34" charset="0"/>
              </a:rPr>
              <a:t>Hàng 2 xếp thấy chưa vừa</a:t>
            </a:r>
          </a:p>
          <a:p>
            <a:pPr marL="0" indent="0">
              <a:buNone/>
            </a:pPr>
            <a:r>
              <a:rPr lang="en-US" sz="2600" smtClean="0">
                <a:solidFill>
                  <a:srgbClr val="000000"/>
                </a:solidFill>
                <a:latin typeface="Open Sans" panose="020B0606030504020204" pitchFamily="34" charset="0"/>
              </a:rPr>
              <a:t>                           </a:t>
            </a:r>
            <a:r>
              <a:rPr lang="vi-VN" sz="2600" smtClean="0">
                <a:solidFill>
                  <a:srgbClr val="000000"/>
                </a:solidFill>
                <a:latin typeface="Open Sans" panose="020B0606030504020204" pitchFamily="34" charset="0"/>
              </a:rPr>
              <a:t>Hàng 3 xếp vẫn còn thừa một con</a:t>
            </a:r>
          </a:p>
          <a:p>
            <a:pPr marL="0" indent="0">
              <a:buNone/>
            </a:pPr>
            <a:r>
              <a:rPr lang="en-US" sz="2600" smtClean="0">
                <a:solidFill>
                  <a:srgbClr val="000000"/>
                </a:solidFill>
                <a:latin typeface="Open Sans" panose="020B0606030504020204" pitchFamily="34" charset="0"/>
              </a:rPr>
              <a:t>                                 </a:t>
            </a:r>
            <a:r>
              <a:rPr lang="vi-VN" sz="2600" smtClean="0">
                <a:solidFill>
                  <a:srgbClr val="000000"/>
                </a:solidFill>
                <a:latin typeface="Open Sans" panose="020B0606030504020204" pitchFamily="34" charset="0"/>
              </a:rPr>
              <a:t>Hàng 4 xếp vẫn chưa tròn</a:t>
            </a:r>
          </a:p>
          <a:p>
            <a:pPr marL="0" indent="0">
              <a:buNone/>
            </a:pPr>
            <a:r>
              <a:rPr lang="en-US" sz="2600" smtClean="0">
                <a:solidFill>
                  <a:srgbClr val="000000"/>
                </a:solidFill>
                <a:latin typeface="Open Sans" panose="020B0606030504020204" pitchFamily="34" charset="0"/>
              </a:rPr>
              <a:t>                           </a:t>
            </a:r>
            <a:r>
              <a:rPr lang="vi-VN" sz="2600" smtClean="0">
                <a:solidFill>
                  <a:srgbClr val="000000"/>
                </a:solidFill>
                <a:latin typeface="Open Sans" panose="020B0606030504020204" pitchFamily="34" charset="0"/>
              </a:rPr>
              <a:t>Hàng 5 xếp thiếu một con mới đầy </a:t>
            </a:r>
          </a:p>
          <a:p>
            <a:pPr marL="0" indent="0">
              <a:buNone/>
            </a:pPr>
            <a:r>
              <a:rPr lang="en-US" sz="2600" smtClean="0">
                <a:solidFill>
                  <a:srgbClr val="000000"/>
                </a:solidFill>
                <a:latin typeface="Open Sans" panose="020B0606030504020204" pitchFamily="34" charset="0"/>
              </a:rPr>
              <a:t>                                 </a:t>
            </a:r>
            <a:r>
              <a:rPr lang="vi-VN" sz="2600" smtClean="0">
                <a:solidFill>
                  <a:srgbClr val="000000"/>
                </a:solidFill>
                <a:latin typeface="Open Sans" panose="020B0606030504020204" pitchFamily="34" charset="0"/>
              </a:rPr>
              <a:t>Xếp thành hàng 7, đẹp thay</a:t>
            </a:r>
            <a:endParaRPr lang="en-US" sz="2600" smtClean="0">
              <a:solidFill>
                <a:srgbClr val="000000"/>
              </a:solidFill>
              <a:latin typeface="Open Sans" panose="020B0606030504020204" pitchFamily="34" charset="0"/>
            </a:endParaRPr>
          </a:p>
          <a:p>
            <a:pPr marL="0" indent="0">
              <a:buNone/>
            </a:pPr>
            <a:r>
              <a:rPr lang="en-US" sz="2600" smtClean="0">
                <a:solidFill>
                  <a:srgbClr val="000000"/>
                </a:solidFill>
                <a:latin typeface="Open Sans" panose="020B0606030504020204" pitchFamily="34" charset="0"/>
              </a:rPr>
              <a:t>                           </a:t>
            </a:r>
            <a:r>
              <a:rPr lang="vi-VN" sz="2600" smtClean="0">
                <a:solidFill>
                  <a:srgbClr val="000000"/>
                </a:solidFill>
                <a:latin typeface="Open Sans" panose="020B0606030504020204" pitchFamily="34" charset="0"/>
              </a:rPr>
              <a:t>Vịt bao nhiêu?T</a:t>
            </a:r>
            <a:r>
              <a:rPr lang="en-US" sz="2600" smtClean="0">
                <a:solidFill>
                  <a:srgbClr val="000000"/>
                </a:solidFill>
                <a:latin typeface="Open Sans" panose="020B0606030504020204" pitchFamily="34" charset="0"/>
              </a:rPr>
              <a:t>ính được ngay mới tài    </a:t>
            </a:r>
            <a:r>
              <a:rPr lang="vi-VN" sz="2600" i="1" smtClean="0">
                <a:solidFill>
                  <a:srgbClr val="000000"/>
                </a:solidFill>
                <a:latin typeface="Open Sans" panose="020B0606030504020204" pitchFamily="34" charset="0"/>
              </a:rPr>
              <a:t>         </a:t>
            </a:r>
            <a:endParaRPr lang="en-US" sz="2600" i="1" smtClean="0">
              <a:solidFill>
                <a:srgbClr val="000000"/>
              </a:solidFill>
              <a:latin typeface="Open Sans" panose="020B0606030504020204" pitchFamily="34" charset="0"/>
            </a:endParaRPr>
          </a:p>
          <a:p>
            <a:pPr marL="0" indent="0">
              <a:buNone/>
            </a:pPr>
            <a:r>
              <a:rPr lang="en-US" i="1" smtClean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vi-VN" i="1" smtClean="0">
                <a:solidFill>
                  <a:srgbClr val="000000"/>
                </a:solidFill>
                <a:latin typeface="Open Sans" panose="020B0606030504020204" pitchFamily="34" charset="0"/>
              </a:rPr>
              <a:t>(Biết số vịt chưa đến 200 con)</a:t>
            </a:r>
            <a:endParaRPr lang="vi-VN" smtClean="0">
              <a:solidFill>
                <a:srgbClr val="000000"/>
              </a:solidFill>
              <a:latin typeface="Open Sans" panose="020B0606030504020204" pitchFamily="34" charset="0"/>
            </a:endParaRPr>
          </a:p>
          <a:p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1750786" y="1536700"/>
            <a:ext cx="8709252" cy="43307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2400">
                <a:solidFill>
                  <a:srgbClr val="000000"/>
                </a:solidFill>
                <a:latin typeface="inherit"/>
              </a:rPr>
              <a:t>Giả sử có a con vịt.</a:t>
            </a:r>
            <a:endParaRPr lang="vi-VN" sz="2400">
              <a:solidFill>
                <a:srgbClr val="000000"/>
              </a:solidFill>
              <a:latin typeface="Open Sans" panose="020B0606030504020204" pitchFamily="34" charset="0"/>
            </a:endParaRPr>
          </a:p>
          <a:p>
            <a:pPr algn="just"/>
            <a:r>
              <a:rPr lang="vi-VN" sz="2400">
                <a:solidFill>
                  <a:srgbClr val="000000"/>
                </a:solidFill>
                <a:latin typeface="inherit"/>
              </a:rPr>
              <a:t>Theo các dữ kiện đề bài cho:</a:t>
            </a:r>
            <a:endParaRPr lang="vi-VN" sz="2400">
              <a:solidFill>
                <a:srgbClr val="000000"/>
              </a:solidFill>
              <a:latin typeface="Open Sans" panose="020B0606030504020204" pitchFamily="34" charset="0"/>
            </a:endParaRPr>
          </a:p>
          <a:p>
            <a:pPr algn="just"/>
            <a:r>
              <a:rPr lang="vi-VN" sz="2400">
                <a:solidFill>
                  <a:srgbClr val="000000"/>
                </a:solidFill>
                <a:latin typeface="inherit"/>
              </a:rPr>
              <a:t>Hàng 2 xếp vẫn chưa vừa nghĩa là a là số lẻ ⇒ a + 1 ⋮ 2 (1)</a:t>
            </a:r>
            <a:endParaRPr lang="vi-VN" sz="2400">
              <a:solidFill>
                <a:srgbClr val="000000"/>
              </a:solidFill>
              <a:latin typeface="Open Sans" panose="020B0606030504020204" pitchFamily="34" charset="0"/>
            </a:endParaRPr>
          </a:p>
          <a:p>
            <a:pPr algn="just"/>
            <a:r>
              <a:rPr lang="vi-VN" sz="2400">
                <a:solidFill>
                  <a:srgbClr val="000000"/>
                </a:solidFill>
                <a:latin typeface="inherit"/>
              </a:rPr>
              <a:t>Hàng 3 xếp vẫn còn thừa 1 con nghĩa là (a – 1) ⋮ 3 (2)</a:t>
            </a:r>
            <a:endParaRPr lang="vi-VN" sz="2400">
              <a:solidFill>
                <a:srgbClr val="000000"/>
              </a:solidFill>
              <a:latin typeface="Open Sans" panose="020B0606030504020204" pitchFamily="34" charset="0"/>
            </a:endParaRPr>
          </a:p>
          <a:p>
            <a:pPr algn="just"/>
            <a:r>
              <a:rPr lang="vi-VN" sz="2400">
                <a:solidFill>
                  <a:srgbClr val="000000"/>
                </a:solidFill>
                <a:latin typeface="inherit"/>
              </a:rPr>
              <a:t>Hàng xếp 5 thiếu 1 con mới đầy nghĩa là (a + 1) ⋮ 5 (3)</a:t>
            </a:r>
            <a:endParaRPr lang="vi-VN" sz="2400">
              <a:solidFill>
                <a:srgbClr val="000000"/>
              </a:solidFill>
              <a:latin typeface="Open Sans" panose="020B0606030504020204" pitchFamily="34" charset="0"/>
            </a:endParaRPr>
          </a:p>
          <a:p>
            <a:pPr algn="just"/>
            <a:r>
              <a:rPr lang="vi-VN" sz="2400">
                <a:solidFill>
                  <a:srgbClr val="000000"/>
                </a:solidFill>
                <a:latin typeface="inherit"/>
              </a:rPr>
              <a:t>Xếp thành hàng 7, đẹp thay nghĩa là a ⋮ 7 (4)</a:t>
            </a:r>
            <a:endParaRPr lang="vi-VN" sz="2400">
              <a:solidFill>
                <a:srgbClr val="000000"/>
              </a:solidFill>
              <a:latin typeface="Open Sans" panose="020B0606030504020204" pitchFamily="34" charset="0"/>
            </a:endParaRPr>
          </a:p>
          <a:p>
            <a:pPr algn="just"/>
            <a:r>
              <a:rPr lang="vi-VN" sz="2400">
                <a:solidFill>
                  <a:srgbClr val="000000"/>
                </a:solidFill>
                <a:latin typeface="inherit"/>
              </a:rPr>
              <a:t>Số vịt chưa đến 200 con nghĩa là a &lt; 200.</a:t>
            </a:r>
            <a:endParaRPr lang="vi-VN" sz="2400">
              <a:solidFill>
                <a:srgbClr val="000000"/>
              </a:solidFill>
              <a:latin typeface="Open Sans" panose="020B0606030504020204" pitchFamily="34" charset="0"/>
            </a:endParaRPr>
          </a:p>
          <a:p>
            <a:pPr algn="just"/>
            <a:r>
              <a:rPr lang="vi-VN" sz="2400">
                <a:solidFill>
                  <a:srgbClr val="000000"/>
                </a:solidFill>
                <a:latin typeface="inherit"/>
              </a:rPr>
              <a:t>Từ (1) và (3) suy ra (a + 1) ∈ BC(2; 5) = B(10) = {0; 10; 20; 30; 40; …}.</a:t>
            </a:r>
            <a:endParaRPr lang="vi-VN" sz="2400">
              <a:solidFill>
                <a:srgbClr val="000000"/>
              </a:solidFill>
              <a:latin typeface="Open Sans" panose="020B0606030504020204" pitchFamily="34" charset="0"/>
            </a:endParaRPr>
          </a:p>
          <a:p>
            <a:pPr algn="just"/>
            <a:r>
              <a:rPr lang="vi-VN" sz="2400">
                <a:solidFill>
                  <a:srgbClr val="000000"/>
                </a:solidFill>
                <a:latin typeface="inherit"/>
              </a:rPr>
              <a:t>a ⋮ 7 nên a + 1 chia 7 dư 1.</a:t>
            </a:r>
            <a:endParaRPr lang="vi-VN" sz="2400">
              <a:solidFill>
                <a:srgbClr val="000000"/>
              </a:solidFill>
              <a:latin typeface="Open Sans" panose="020B0606030504020204" pitchFamily="34" charset="0"/>
            </a:endParaRPr>
          </a:p>
          <a:p>
            <a:pPr algn="just"/>
            <a:r>
              <a:rPr lang="vi-VN" sz="2400">
                <a:solidFill>
                  <a:srgbClr val="000000"/>
                </a:solidFill>
                <a:latin typeface="inherit"/>
              </a:rPr>
              <a:t>Các số là bội của 10, chia 7 dư 1 là 50; 120; 190; 260; …</a:t>
            </a:r>
            <a:endParaRPr lang="vi-VN" sz="2400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750786" y="1536700"/>
            <a:ext cx="8709252" cy="43307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2400">
                <a:solidFill>
                  <a:srgbClr val="000000"/>
                </a:solidFill>
                <a:latin typeface="inherit"/>
              </a:rPr>
              <a:t>Mà a + 1 ≤ 200 nên a + 1 = 50; 120 hoặc 190.</a:t>
            </a:r>
            <a:endParaRPr lang="vi-VN" sz="2400">
              <a:solidFill>
                <a:srgbClr val="000000"/>
              </a:solidFill>
              <a:latin typeface="Open Sans" panose="020B0606030504020204" pitchFamily="34" charset="0"/>
            </a:endParaRPr>
          </a:p>
          <a:p>
            <a:pPr algn="just"/>
            <a:r>
              <a:rPr lang="vi-VN" sz="2400">
                <a:solidFill>
                  <a:srgbClr val="000000"/>
                </a:solidFill>
                <a:latin typeface="inherit"/>
              </a:rPr>
              <a:t>– Trường hợp 1: a + 1 = 50 thì a = 49 ⋮ 7 (t/m (4))</a:t>
            </a:r>
            <a:endParaRPr lang="vi-VN" sz="2400">
              <a:solidFill>
                <a:srgbClr val="000000"/>
              </a:solidFill>
              <a:latin typeface="Open Sans" panose="020B0606030504020204" pitchFamily="34" charset="0"/>
            </a:endParaRPr>
          </a:p>
          <a:p>
            <a:pPr algn="just"/>
            <a:r>
              <a:rPr lang="vi-VN" sz="2400">
                <a:solidFill>
                  <a:srgbClr val="000000"/>
                </a:solidFill>
                <a:latin typeface="inherit"/>
              </a:rPr>
              <a:t>a – 1 = 48 ⋮ 3 (t/m (2)).</a:t>
            </a:r>
            <a:endParaRPr lang="vi-VN" sz="2400">
              <a:solidFill>
                <a:srgbClr val="000000"/>
              </a:solidFill>
              <a:latin typeface="Open Sans" panose="020B0606030504020204" pitchFamily="34" charset="0"/>
            </a:endParaRPr>
          </a:p>
          <a:p>
            <a:pPr algn="just"/>
            <a:r>
              <a:rPr lang="vi-VN" sz="2400">
                <a:solidFill>
                  <a:srgbClr val="000000"/>
                </a:solidFill>
                <a:latin typeface="inherit"/>
              </a:rPr>
              <a:t>Vậy a = 49 (thỏa mãn).</a:t>
            </a:r>
            <a:endParaRPr lang="vi-VN" sz="2400">
              <a:solidFill>
                <a:srgbClr val="000000"/>
              </a:solidFill>
              <a:latin typeface="Open Sans" panose="020B0606030504020204" pitchFamily="34" charset="0"/>
            </a:endParaRPr>
          </a:p>
          <a:p>
            <a:pPr algn="just"/>
            <a:r>
              <a:rPr lang="vi-VN" sz="2400">
                <a:solidFill>
                  <a:srgbClr val="000000"/>
                </a:solidFill>
                <a:latin typeface="inherit"/>
              </a:rPr>
              <a:t>– Trường hợp 2: a + 1= 120</a:t>
            </a:r>
            <a:endParaRPr lang="vi-VN" sz="2400">
              <a:solidFill>
                <a:srgbClr val="000000"/>
              </a:solidFill>
              <a:latin typeface="Open Sans" panose="020B0606030504020204" pitchFamily="34" charset="0"/>
            </a:endParaRPr>
          </a:p>
          <a:p>
            <a:pPr algn="just"/>
            <a:r>
              <a:rPr lang="vi-VN" sz="2400">
                <a:solidFill>
                  <a:srgbClr val="000000"/>
                </a:solidFill>
                <a:latin typeface="inherit"/>
              </a:rPr>
              <a:t>Suy ra a = 119, suy ra a – 1 = 118 ⋮̸ 3 (không thỏa mãn (2)) (Loại).</a:t>
            </a:r>
            <a:endParaRPr lang="vi-VN" sz="2400">
              <a:solidFill>
                <a:srgbClr val="000000"/>
              </a:solidFill>
              <a:latin typeface="Open Sans" panose="020B0606030504020204" pitchFamily="34" charset="0"/>
            </a:endParaRPr>
          </a:p>
          <a:p>
            <a:pPr algn="just"/>
            <a:r>
              <a:rPr lang="vi-VN" sz="2400">
                <a:solidFill>
                  <a:srgbClr val="000000"/>
                </a:solidFill>
                <a:latin typeface="inherit"/>
              </a:rPr>
              <a:t>– Trường hợp 3: a + 1 = 190</a:t>
            </a:r>
            <a:endParaRPr lang="vi-VN" sz="2400">
              <a:solidFill>
                <a:srgbClr val="000000"/>
              </a:solidFill>
              <a:latin typeface="Open Sans" panose="020B0606030504020204" pitchFamily="34" charset="0"/>
            </a:endParaRPr>
          </a:p>
          <a:p>
            <a:pPr algn="just"/>
            <a:r>
              <a:rPr lang="vi-VN" sz="2400">
                <a:solidFill>
                  <a:srgbClr val="000000"/>
                </a:solidFill>
                <a:latin typeface="inherit"/>
              </a:rPr>
              <a:t>Suy ra a = 189, suy ra a – 1 = 188 ⋮̸ 3 (không thỏa mãn (2)) (Loại).</a:t>
            </a:r>
            <a:endParaRPr lang="vi-VN" sz="2400">
              <a:solidFill>
                <a:srgbClr val="000000"/>
              </a:solidFill>
              <a:latin typeface="Open Sans" panose="020B0606030504020204" pitchFamily="34" charset="0"/>
            </a:endParaRPr>
          </a:p>
          <a:p>
            <a:pPr algn="just"/>
            <a:r>
              <a:rPr lang="vi-VN" sz="2400">
                <a:solidFill>
                  <a:srgbClr val="000000"/>
                </a:solidFill>
                <a:latin typeface="inherit"/>
              </a:rPr>
              <a:t>Vậy số vịt là 49 con</a:t>
            </a:r>
            <a:r>
              <a:rPr lang="vi-VN" sz="2400" smtClean="0">
                <a:solidFill>
                  <a:srgbClr val="000000"/>
                </a:solidFill>
                <a:latin typeface="inherit"/>
              </a:rPr>
              <a:t>.</a:t>
            </a:r>
            <a:endParaRPr lang="vi-VN" sz="2400">
              <a:solidFill>
                <a:srgbClr val="000000"/>
              </a:solidFill>
              <a:latin typeface="Open Sans" panose="020B0606030504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54800" y="579202"/>
            <a:ext cx="27582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smtClean="0">
                <a:solidFill>
                  <a:schemeClr val="accent5">
                    <a:lumMod val="75000"/>
                  </a:schemeClr>
                </a:solidFill>
              </a:rPr>
              <a:t>Dạng 4: Bài toán thực tế</a:t>
            </a:r>
            <a:endParaRPr lang="en-US" sz="2000" b="1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7" name="TextBox 1"/>
          <p:cNvSpPr txBox="1"/>
          <p:nvPr/>
        </p:nvSpPr>
        <p:spPr>
          <a:xfrm>
            <a:off x="5326314" y="1227137"/>
            <a:ext cx="11721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smtClean="0">
                <a:solidFill>
                  <a:srgbClr val="C00000"/>
                </a:solidFill>
              </a:rPr>
              <a:t>Lời giải </a:t>
            </a:r>
            <a:endParaRPr lang="en-US" sz="2400" b="1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1278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4" grpId="0" animBg="1"/>
      <p:bldP spid="5" grpId="0" animBg="1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900" y="825500"/>
            <a:ext cx="4572000" cy="4572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6629400" y="1689100"/>
            <a:ext cx="3543300" cy="830997"/>
          </a:xfrm>
          <a:prstGeom prst="rect">
            <a:avLst/>
          </a:prstGeom>
          <a:noFill/>
          <a:ln w="19050"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Ghi nhớ kiến thức đã học trong chương II</a:t>
            </a:r>
            <a:endParaRPr 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29400" y="3079234"/>
            <a:ext cx="3543300" cy="830997"/>
          </a:xfrm>
          <a:prstGeom prst="rect">
            <a:avLst/>
          </a:prstGeom>
          <a:noFill/>
          <a:ln w="28575"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Tìm hiểu trước nội dung sẽ học trong chương III</a:t>
            </a:r>
            <a:endParaRPr 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2829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</TotalTime>
  <Words>1136</Words>
  <Application>Microsoft Office PowerPoint</Application>
  <PresentationFormat>Widescreen</PresentationFormat>
  <Paragraphs>197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Calibri</vt:lpstr>
      <vt:lpstr>Calibri Light</vt:lpstr>
      <vt:lpstr>Cambria Math</vt:lpstr>
      <vt:lpstr>inherit</vt:lpstr>
      <vt:lpstr>Open Sans</vt:lpstr>
      <vt:lpstr>Times New Roman</vt:lpstr>
      <vt:lpstr>Office Theme</vt:lpstr>
      <vt:lpstr>TIẾT 25</vt:lpstr>
      <vt:lpstr>CHÚNG TA ĐÃ ĐƯỢC HỌC NHỮNG GÌ?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Bài tập 2.53:</vt:lpstr>
      <vt:lpstr>Bài tập 2.54</vt:lpstr>
      <vt:lpstr>Bài tập 2.55</vt:lpstr>
      <vt:lpstr>Bài tập 2.56</vt:lpstr>
      <vt:lpstr>Bài tập 2.57</vt:lpstr>
      <vt:lpstr>Bài tập 2.58</vt:lpstr>
      <vt:lpstr>Bài tập 2.59</vt:lpstr>
      <vt:lpstr>Bài tập 2.60</vt:lpstr>
      <vt:lpstr>Bài tập 2.61</vt:lpstr>
      <vt:lpstr>Bài tập 2.62</vt:lpstr>
      <vt:lpstr>PowerPoint Presentation</vt:lpstr>
    </vt:vector>
  </TitlesOfParts>
  <Company>thuvienhoclieu.com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thuvienhoclieu.com</dc:title>
  <dc:creator>thuvienhoclieu.com</dc:creator>
  <cp:keywords>thuvienhoclieu.com</cp:keywords>
  <dc:description>thuvienhoclieu.com</dc:description>
  <dcterms:created xsi:type="dcterms:W3CDTF">2021-08-15T09:04:01Z</dcterms:created>
  <dcterms:modified xsi:type="dcterms:W3CDTF">2021-08-17T07:51:38Z</dcterms:modified>
</cp:coreProperties>
</file>