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  <p:sldMasterId id="214748368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3" r:id="rId10"/>
    <p:sldId id="269" r:id="rId11"/>
    <p:sldId id="270" r:id="rId12"/>
    <p:sldId id="274" r:id="rId13"/>
    <p:sldId id="275" r:id="rId14"/>
    <p:sldId id="276" r:id="rId15"/>
    <p:sldId id="262" r:id="rId16"/>
    <p:sldId id="277" r:id="rId17"/>
    <p:sldId id="278" r:id="rId18"/>
    <p:sldId id="280" r:id="rId19"/>
    <p:sldId id="279" r:id="rId20"/>
    <p:sldId id="281" r:id="rId21"/>
    <p:sldId id="282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 LOI" initials="LL" lastIdx="1" clrIdx="0">
    <p:extLst>
      <p:ext uri="{19B8F6BF-5375-455C-9EA6-DF929625EA0E}">
        <p15:presenceInfo xmlns:p15="http://schemas.microsoft.com/office/powerpoint/2012/main" userId="LE LO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3028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488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95" y="0"/>
            <a:ext cx="5016484" cy="6858000"/>
          </a:xfrm>
          <a:prstGeom prst="rect">
            <a:avLst/>
          </a:prstGeom>
          <a:gradFill>
            <a:gsLst>
              <a:gs pos="0">
                <a:schemeClr val="accent5">
                  <a:tint val="65000"/>
                  <a:shade val="92000"/>
                  <a:satMod val="130000"/>
                </a:schemeClr>
              </a:gs>
              <a:gs pos="51000">
                <a:schemeClr val="accent5">
                  <a:tint val="60000"/>
                  <a:shade val="99000"/>
                  <a:satMod val="120000"/>
                  <a:alpha val="0"/>
                </a:schemeClr>
              </a:gs>
              <a:gs pos="100000">
                <a:schemeClr val="accent5">
                  <a:tint val="55000"/>
                  <a:satMod val="140000"/>
                </a:schemeClr>
              </a:gs>
            </a:gsLst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sp>
      <p:sp>
        <p:nvSpPr>
          <p:cNvPr id="9" name="Rectangle 8"/>
          <p:cNvSpPr/>
          <p:nvPr/>
        </p:nvSpPr>
        <p:spPr>
          <a:xfrm>
            <a:off x="4954471" y="0"/>
            <a:ext cx="64008" cy="6334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1CAFA5-F628-4A87-85DE-6F90E51EFF10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CAF794-DB9F-4B06-A998-558C58CEAC30}"/>
              </a:ext>
            </a:extLst>
          </p:cNvPr>
          <p:cNvSpPr/>
          <p:nvPr userDrawn="1"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37241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286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88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25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59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30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53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363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55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923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31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AAD2D-E155-4930-B7B6-C4DEBF756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C1CCB-7135-4B10-AA59-58B0F748D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B24AA-8C5B-489B-8D76-26520A47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3610-7093-4756-9548-A44633289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21917-1AE1-4786-B80F-949542DE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96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5ED7E-5E45-430A-8151-2B2A59991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0687-B7A4-42A2-89F2-ED91DB7A7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AEC17-1600-4203-9089-5C7E876B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40B89-4B0C-4D59-9C29-F663AFCF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33160-9222-48B8-8487-67F6F8DC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00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8D804-AC27-4302-BCD5-67B885BB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3EE7E-B580-4825-AF42-1EC0FE9B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418C6-8329-4AF6-A23C-A359B33D7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45CC2-EF71-449B-8BFC-645536AE9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F3669-86B0-4086-9909-9793EDE6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58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39E6-4F47-40B6-8E5B-3C0FD4E8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D94E9-8A9E-4BFE-8AFF-2FD37BDA3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4CD48-3081-4ED0-A9D7-AD99BC89A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1C2EB-ED80-448C-A415-C71E76BE4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98061-F78D-41AC-BC66-566828D0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B79CE-8C66-42E8-8218-D834D0299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31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E0DA-6E9D-463F-A2DD-29DE51FA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AA701-00FA-4298-9CAA-877EF5410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1546-7C59-4175-9BFE-17003AC34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240F54-C375-4504-BECC-DF497AD20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05408-1F3D-493D-B7A2-C776BFDD1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51279-2D44-45B8-B481-029791165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88272-16C8-4CDC-ADCB-02EBA955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BF59B6-FDC9-49CA-89E6-318F2BB32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44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89BE-2EA3-4F1E-AD4A-720EC39B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120AF-995E-43E9-9C76-D00D3CE4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CA7BFF-56B8-439F-8678-ADC75895C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0069F-E42F-4FCF-9889-ACCD9C80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9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EAE7B8-C2C1-404D-9AAE-D0008681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3B9C5F-6E06-4FCE-B0DD-781AD2B34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301F8-B063-4A27-9601-D5980F7C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08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32F5-D7F7-441C-ADA4-49F9AD63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80A6A-41BE-418E-A8DD-DCDE6C6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981A5-B44A-4A15-B682-5429809AF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0E258-2AFB-4C0D-91D3-8DD539CD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72DAF-38C7-40CF-87CF-054BCE0D4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62FD2-8875-4D0D-B230-163296AE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508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06CF-D2B2-498E-B1A4-E035CFCD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30A05-212A-451C-8E7A-96F49FF82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FD212-2C7E-45EE-AC46-E2223238A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533D7-6C68-40EC-979B-D92512285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55689-4232-4DF3-9715-90AFC159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6D20C-BCB5-48A1-A7B0-016FB546E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77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CCB9-4BCD-46B0-953E-1AB9463C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53EB7-9C22-4F76-A0C1-09917E107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41B2F-D552-48D4-937C-514AAE63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EC662-9187-4C31-BD3C-A06B7A15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A6AAB-C339-47CB-85C4-7E0F26AB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67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B1161F-716E-4BB5-9AAA-4BED10A7E6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3BFCA-4B6F-402E-8ADF-5FD82E1D4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38A54-1739-44FE-94BE-9F6A839C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75CA6-3F6F-4465-A774-09ABDBB3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D3999-CBFE-4CA8-8B6C-A53A2448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6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32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19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8" r:id="rId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19/08/2021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95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D1CF6-06F4-4E97-B3A3-986F040E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5A3EE-2B69-4F61-9D6B-E41538689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8F42-D90A-454D-BCF8-D95CF83F7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38988-15A6-4647-86D7-062E8698D868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2430F-0F2C-4DAD-95FF-057245B7A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FC7AF-5ACB-4B84-A4B9-3F81B87B2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6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.xml"/><Relationship Id="rId7" Type="http://schemas.openxmlformats.org/officeDocument/2006/relationships/slide" Target="slide10.xml"/><Relationship Id="rId12" Type="http://schemas.openxmlformats.org/officeDocument/2006/relationships/image" Target="../media/image16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9.xml"/><Relationship Id="rId11" Type="http://schemas.openxmlformats.org/officeDocument/2006/relationships/image" Target="../media/image15.gif"/><Relationship Id="rId5" Type="http://schemas.openxmlformats.org/officeDocument/2006/relationships/image" Target="../media/image13.png"/><Relationship Id="rId10" Type="http://schemas.openxmlformats.org/officeDocument/2006/relationships/image" Target="../media/image14.gif"/><Relationship Id="rId4" Type="http://schemas.openxmlformats.org/officeDocument/2006/relationships/image" Target="../media/image12.png"/><Relationship Id="rId9" Type="http://schemas.openxmlformats.org/officeDocument/2006/relationships/slide" Target="slide12.xml"/><Relationship Id="rId14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9726F4-E6A9-47CF-84F0-8092B2908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22104"/>
            <a:ext cx="3729990" cy="32565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619F0D-02E3-44BA-8E20-718095D36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407" y="2937827"/>
            <a:ext cx="4410343" cy="2996264"/>
          </a:xfrm>
          <a:prstGeom prst="rect">
            <a:avLst/>
          </a:prstGeom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A5EA7164-A90A-4115-BDA2-E717871F1408}"/>
              </a:ext>
            </a:extLst>
          </p:cNvPr>
          <p:cNvSpPr/>
          <p:nvPr/>
        </p:nvSpPr>
        <p:spPr>
          <a:xfrm>
            <a:off x="5803900" y="473222"/>
            <a:ext cx="5816600" cy="2162175"/>
          </a:xfrm>
          <a:prstGeom prst="cloudCallout">
            <a:avLst>
              <a:gd name="adj1" fmla="val -75418"/>
              <a:gd name="adj2" fmla="val 5310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Hãy hoàn thành bài toán ra nháp</a:t>
            </a:r>
            <a:endParaRPr lang="en-US" sz="3600" dirty="0">
              <a:ln>
                <a:solidFill>
                  <a:srgbClr val="00B0F0"/>
                </a:solidFill>
              </a:ln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CF89BD-0280-4956-8961-A5880CFE4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099" y="741362"/>
            <a:ext cx="3558881" cy="299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5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39D416C-1770-4E63-BBB6-B94204D0FE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684412"/>
              </p:ext>
            </p:extLst>
          </p:nvPr>
        </p:nvGraphicFramePr>
        <p:xfrm>
          <a:off x="655320" y="2539768"/>
          <a:ext cx="10881360" cy="3484624"/>
        </p:xfrm>
        <a:graphic>
          <a:graphicData uri="http://schemas.openxmlformats.org/drawingml/2006/table">
            <a:tbl>
              <a:tblPr firstRow="1" bandRow="1"/>
              <a:tblGrid>
                <a:gridCol w="3627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7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10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</a:p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Điều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đã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biết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A57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</a:p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Điều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muốn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biết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A57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</a:p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Điều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đã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học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được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A5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35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A57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A57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A57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323BC3-740D-4C8C-B09E-47F55654DDF9}"/>
              </a:ext>
            </a:extLst>
          </p:cNvPr>
          <p:cNvSpPr txBox="1"/>
          <p:nvPr/>
        </p:nvSpPr>
        <p:spPr>
          <a:xfrm>
            <a:off x="838200" y="1690152"/>
            <a:ext cx="10546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nl-NL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DẤU HIỆU CHIA HẾT CHO 2, CHO 5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55A76D-C2C4-4BF6-B8BD-BA15051BF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" y="12088"/>
            <a:ext cx="7688580" cy="16869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67EA9A-15FA-4828-9258-EF4ACBF1BBEA}"/>
              </a:ext>
            </a:extLst>
          </p:cNvPr>
          <p:cNvSpPr txBox="1"/>
          <p:nvPr/>
        </p:nvSpPr>
        <p:spPr>
          <a:xfrm>
            <a:off x="838200" y="3657600"/>
            <a:ext cx="34137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2,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5</a:t>
            </a:r>
          </a:p>
          <a:p>
            <a:pPr marL="457200" indent="-457200">
              <a:buFontTx/>
              <a:buChar char="-"/>
            </a:pP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9</a:t>
            </a:r>
            <a:endParaRPr lang="en-GB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1C36E0-6699-4C28-A95E-8F40921BF63C}"/>
              </a:ext>
            </a:extLst>
          </p:cNvPr>
          <p:cNvSpPr txBox="1"/>
          <p:nvPr/>
        </p:nvSpPr>
        <p:spPr>
          <a:xfrm>
            <a:off x="4251960" y="3642051"/>
            <a:ext cx="35661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suy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ra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tận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endParaRPr lang="en-GB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5BDFA9-BF8B-4FF1-AEAC-67FE80CF9345}"/>
              </a:ext>
            </a:extLst>
          </p:cNvPr>
          <p:cNvSpPr txBox="1"/>
          <p:nvPr/>
        </p:nvSpPr>
        <p:spPr>
          <a:xfrm>
            <a:off x="7894320" y="3627120"/>
            <a:ext cx="3566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-?</a:t>
            </a: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-?</a:t>
            </a:r>
          </a:p>
          <a:p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-?</a:t>
            </a:r>
          </a:p>
        </p:txBody>
      </p:sp>
    </p:spTree>
    <p:extLst>
      <p:ext uri="{BB962C8B-B14F-4D97-AF65-F5344CB8AC3E}">
        <p14:creationId xmlns:p14="http://schemas.microsoft.com/office/powerpoint/2010/main" val="343539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4F355C3-A109-440D-8416-86C8E452A514}"/>
              </a:ext>
            </a:extLst>
          </p:cNvPr>
          <p:cNvSpPr txBox="1"/>
          <p:nvPr/>
        </p:nvSpPr>
        <p:spPr>
          <a:xfrm>
            <a:off x="397714" y="455443"/>
            <a:ext cx="65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320 =             .            =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3DA8A8-F0A4-4930-89D9-047937A7BAF1}"/>
              </a:ext>
            </a:extLst>
          </p:cNvPr>
          <p:cNvSpPr/>
          <p:nvPr/>
        </p:nvSpPr>
        <p:spPr>
          <a:xfrm>
            <a:off x="1941379" y="501162"/>
            <a:ext cx="991092" cy="524411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2FF15A-8AA9-44B0-AE97-F379B4B58DE1}"/>
              </a:ext>
            </a:extLst>
          </p:cNvPr>
          <p:cNvSpPr/>
          <p:nvPr/>
        </p:nvSpPr>
        <p:spPr>
          <a:xfrm>
            <a:off x="3340508" y="501162"/>
            <a:ext cx="991092" cy="52441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E3ED90-F453-4EB6-A057-56924EAA2870}"/>
              </a:ext>
            </a:extLst>
          </p:cNvPr>
          <p:cNvSpPr txBox="1"/>
          <p:nvPr/>
        </p:nvSpPr>
        <p:spPr>
          <a:xfrm>
            <a:off x="2098939" y="455443"/>
            <a:ext cx="101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CE9084-7007-4F47-9C29-7732C91076C9}"/>
              </a:ext>
            </a:extLst>
          </p:cNvPr>
          <p:cNvSpPr txBox="1"/>
          <p:nvPr/>
        </p:nvSpPr>
        <p:spPr>
          <a:xfrm>
            <a:off x="3529654" y="455443"/>
            <a:ext cx="101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0638B1-CC9B-4A98-AB6C-E454F87AF4F0}"/>
              </a:ext>
            </a:extLst>
          </p:cNvPr>
          <p:cNvSpPr txBox="1"/>
          <p:nvPr/>
        </p:nvSpPr>
        <p:spPr>
          <a:xfrm>
            <a:off x="4736932" y="440201"/>
            <a:ext cx="1410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32.2.5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11A3CA-A964-4EC8-B36B-E43927F809C4}"/>
              </a:ext>
            </a:extLst>
          </p:cNvPr>
          <p:cNvSpPr txBox="1"/>
          <p:nvPr/>
        </p:nvSpPr>
        <p:spPr>
          <a:xfrm>
            <a:off x="412954" y="1613683"/>
            <a:ext cx="65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1510 =           .            =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23694C-088E-43D7-B11A-92F51E243A87}"/>
              </a:ext>
            </a:extLst>
          </p:cNvPr>
          <p:cNvSpPr/>
          <p:nvPr/>
        </p:nvSpPr>
        <p:spPr>
          <a:xfrm>
            <a:off x="1956619" y="1659402"/>
            <a:ext cx="991092" cy="524411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37B8DC-0B82-41C7-985A-82385B0842E4}"/>
              </a:ext>
            </a:extLst>
          </p:cNvPr>
          <p:cNvSpPr/>
          <p:nvPr/>
        </p:nvSpPr>
        <p:spPr>
          <a:xfrm>
            <a:off x="3355748" y="1659402"/>
            <a:ext cx="991092" cy="52441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309ABB-25F5-4FE9-9019-49E1811E2008}"/>
              </a:ext>
            </a:extLst>
          </p:cNvPr>
          <p:cNvSpPr txBox="1"/>
          <p:nvPr/>
        </p:nvSpPr>
        <p:spPr>
          <a:xfrm>
            <a:off x="2114179" y="1613683"/>
            <a:ext cx="101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66716F-52A3-480F-B9FC-BD775A0298F6}"/>
              </a:ext>
            </a:extLst>
          </p:cNvPr>
          <p:cNvSpPr txBox="1"/>
          <p:nvPr/>
        </p:nvSpPr>
        <p:spPr>
          <a:xfrm>
            <a:off x="3544894" y="1613683"/>
            <a:ext cx="101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13F67F-316C-4700-BA06-E7D9BA20B56D}"/>
              </a:ext>
            </a:extLst>
          </p:cNvPr>
          <p:cNvSpPr txBox="1"/>
          <p:nvPr/>
        </p:nvSpPr>
        <p:spPr>
          <a:xfrm>
            <a:off x="4752172" y="1598441"/>
            <a:ext cx="1694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151.2.5</a:t>
            </a:r>
          </a:p>
        </p:txBody>
      </p:sp>
      <p:sp>
        <p:nvSpPr>
          <p:cNvPr id="26" name="Thought Bubble: Cloud 25">
            <a:extLst>
              <a:ext uri="{FF2B5EF4-FFF2-40B4-BE49-F238E27FC236}">
                <a16:creationId xmlns:a16="http://schemas.microsoft.com/office/drawing/2014/main" id="{403F9ED9-A50E-4430-A3CA-A927E7EF16BD}"/>
              </a:ext>
            </a:extLst>
          </p:cNvPr>
          <p:cNvSpPr/>
          <p:nvPr/>
        </p:nvSpPr>
        <p:spPr>
          <a:xfrm>
            <a:off x="4331600" y="3672840"/>
            <a:ext cx="7601320" cy="2011680"/>
          </a:xfrm>
          <a:prstGeom prst="cloudCallout">
            <a:avLst>
              <a:gd name="adj1" fmla="val -39680"/>
              <a:gd name="adj2" fmla="val -161743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Nhận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xét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1510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320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có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chia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hết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 hay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không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8468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 animBg="1"/>
      <p:bldP spid="22" grpId="0" animBg="1"/>
      <p:bldP spid="23" grpId="0"/>
      <p:bldP spid="24" grpId="0"/>
      <p:bldP spid="25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6982E67-F48B-40DC-858B-26413207F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5980"/>
            <a:ext cx="11176289" cy="404738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25B252A-57D0-4BBB-911A-666A0A38D39A}"/>
              </a:ext>
            </a:extLst>
          </p:cNvPr>
          <p:cNvSpPr/>
          <p:nvPr/>
        </p:nvSpPr>
        <p:spPr>
          <a:xfrm>
            <a:off x="4826000" y="190500"/>
            <a:ext cx="6057900" cy="1968500"/>
          </a:xfrm>
          <a:prstGeom prst="wedgeRoundRectCallout">
            <a:avLst>
              <a:gd name="adj1" fmla="val -112867"/>
              <a:gd name="adj2" fmla="val 65081"/>
              <a:gd name="adj3" fmla="val 16667"/>
            </a:avLst>
          </a:prstGeom>
          <a:ln w="127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Thực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hiện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HĐ1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HĐ2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653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5C1266-EA6F-413F-BE28-FF1317D2F87A}"/>
              </a:ext>
            </a:extLst>
          </p:cNvPr>
          <p:cNvSpPr txBox="1"/>
          <p:nvPr/>
        </p:nvSpPr>
        <p:spPr>
          <a:xfrm>
            <a:off x="139700" y="1586324"/>
            <a:ext cx="11912600" cy="246606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0, 2, 4, 6, 8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5.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E28A8C5B-D3E0-40AB-AB81-10160B1FAEA7}"/>
              </a:ext>
            </a:extLst>
          </p:cNvPr>
          <p:cNvSpPr/>
          <p:nvPr/>
        </p:nvSpPr>
        <p:spPr>
          <a:xfrm>
            <a:off x="3352800" y="190499"/>
            <a:ext cx="8318500" cy="1256163"/>
          </a:xfrm>
          <a:prstGeom prst="wedgeRoundRectCallout">
            <a:avLst>
              <a:gd name="adj1" fmla="val -81068"/>
              <a:gd name="adj2" fmla="val 59367"/>
              <a:gd name="adj3" fmla="val 16667"/>
            </a:avLst>
          </a:prstGeom>
          <a:ln w="127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Rút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dấu hiệu chia hết cho 2, cho 5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340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B739F6-ACE4-45E1-A9B6-3EB2DF22D1F9}"/>
              </a:ext>
            </a:extLst>
          </p:cNvPr>
          <p:cNvSpPr txBox="1"/>
          <p:nvPr/>
        </p:nvSpPr>
        <p:spPr>
          <a:xfrm>
            <a:off x="136478" y="177421"/>
            <a:ext cx="4722125" cy="23083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1a.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2208BE-4319-48CD-88F5-69EC4920A578}"/>
              </a:ext>
            </a:extLst>
          </p:cNvPr>
          <p:cNvSpPr txBox="1"/>
          <p:nvPr/>
        </p:nvSpPr>
        <p:spPr>
          <a:xfrm>
            <a:off x="0" y="3429000"/>
            <a:ext cx="4722125" cy="23083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1b.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32236A-99E8-415A-AE12-EB15AA63CE17}"/>
              </a:ext>
            </a:extLst>
          </p:cNvPr>
          <p:cNvSpPr txBox="1"/>
          <p:nvPr/>
        </p:nvSpPr>
        <p:spPr>
          <a:xfrm>
            <a:off x="5145206" y="177421"/>
            <a:ext cx="6910316" cy="206210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190, 586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chẵn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875, 459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lẻ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E8ECBF-25DF-4DE4-91B8-7EA5DF4F6E17}"/>
              </a:ext>
            </a:extLst>
          </p:cNvPr>
          <p:cNvSpPr txBox="1"/>
          <p:nvPr/>
        </p:nvSpPr>
        <p:spPr>
          <a:xfrm>
            <a:off x="5049672" y="3429000"/>
            <a:ext cx="6910316" cy="255454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4585, 580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546, 4852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D1A2E4B-1FED-4218-94BD-7E373F50CD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225390"/>
              </p:ext>
            </p:extLst>
          </p:nvPr>
        </p:nvGraphicFramePr>
        <p:xfrm>
          <a:off x="4267200" y="3336925"/>
          <a:ext cx="365760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dpad Document" r:id="rId2" imgW="3657600" imgH="181440" progId="WordPad.Document.1">
                  <p:embed/>
                </p:oleObj>
              </mc:Choice>
              <mc:Fallback>
                <p:oleObj name="Wordpad Document" r:id="rId2" imgW="3657600" imgH="181440" progId="WordPad.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67200" y="3336925"/>
                        <a:ext cx="365760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483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4BA072-8262-4C61-8C5E-573BBA759A0B}"/>
              </a:ext>
            </a:extLst>
          </p:cNvPr>
          <p:cNvSpPr txBox="1"/>
          <p:nvPr/>
        </p:nvSpPr>
        <p:spPr>
          <a:xfrm>
            <a:off x="136478" y="177421"/>
            <a:ext cx="4722125" cy="34163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742950" indent="-742950">
              <a:buAutoNum type="alphaLcParenR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2459 + 458   </a:t>
            </a:r>
          </a:p>
          <a:p>
            <a:pPr marL="742950" indent="-742950">
              <a:buAutoNum type="alphaLcParenR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952 - 548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EAF16EE-73A4-4C0B-AD1F-F3C158404C22}"/>
              </a:ext>
            </a:extLst>
          </p:cNvPr>
          <p:cNvGrpSpPr/>
          <p:nvPr/>
        </p:nvGrpSpPr>
        <p:grpSpPr>
          <a:xfrm>
            <a:off x="5227093" y="177421"/>
            <a:ext cx="6520407" cy="1754326"/>
            <a:chOff x="5227093" y="177421"/>
            <a:chExt cx="6520407" cy="1754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678A386C-DB3C-4C1A-843A-A56E4FCA9DBE}"/>
                    </a:ext>
                  </a:extLst>
                </p:cNvPr>
                <p:cNvSpPr txBox="1"/>
                <p:nvPr/>
              </p:nvSpPr>
              <p:spPr>
                <a:xfrm>
                  <a:off x="5227093" y="177421"/>
                  <a:ext cx="6520407" cy="1754326"/>
                </a:xfrm>
                <a:prstGeom prst="rect">
                  <a:avLst/>
                </a:prstGeom>
                <a:noFill/>
                <a:ln>
                  <a:solidFill>
                    <a:srgbClr val="00B0F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Vd 2. </a:t>
                  </a:r>
                </a:p>
                <a:p>
                  <a:pPr lvl="0"/>
                  <a:r>
                    <a:rPr lang="en-US" sz="3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2459 </m:t>
                      </m:r>
                    </m:oMath>
                  </a14:m>
                  <a:r>
                    <a:rPr lang="en-US" sz="3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2, 458 </a:t>
                  </a:r>
                  <a14:m>
                    <m:oMath xmlns:m="http://schemas.openxmlformats.org/officeDocument/2006/math">
                      <m:r>
                        <a:rPr lang="en-US" sz="36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⋮</m:t>
                      </m:r>
                      <m:r>
                        <a:rPr lang="en-US" sz="3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2 </m:t>
                      </m:r>
                    </m:oMath>
                  </a14:m>
                  <a:endParaRPr lang="en-US" sz="3600" b="0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lvl="0"/>
                  <a14:m>
                    <m:oMath xmlns:m="http://schemas.openxmlformats.org/officeDocument/2006/math">
                      <m:r>
                        <a:rPr lang="en-US" sz="3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a14:m>
                  <a:r>
                    <a:rPr lang="en-US" sz="3600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2459 + 458    2   </a:t>
                  </a: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678A386C-DB3C-4C1A-843A-A56E4FCA9D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7093" y="177421"/>
                  <a:ext cx="6520407" cy="1754326"/>
                </a:xfrm>
                <a:prstGeom prst="rect">
                  <a:avLst/>
                </a:prstGeom>
                <a:blipFill>
                  <a:blip r:embed="rId2"/>
                  <a:stretch>
                    <a:fillRect l="-2705" t="-5172" b="-11379"/>
                  </a:stretch>
                </a:blipFill>
                <a:ln>
                  <a:solidFill>
                    <a:srgbClr val="00B0F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F0AF918-0EAB-438D-AF1F-1FF8431DE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9599" y="759044"/>
              <a:ext cx="322999" cy="59985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216FAC-F032-46A7-8EEC-D40B5F7B7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27999" y="1331583"/>
              <a:ext cx="322999" cy="59985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29C26D-A1E9-4799-89C7-508E963DD044}"/>
                  </a:ext>
                </a:extLst>
              </p:cNvPr>
              <p:cNvSpPr txBox="1"/>
              <p:nvPr/>
            </p:nvSpPr>
            <p:spPr>
              <a:xfrm>
                <a:off x="5227093" y="2374521"/>
                <a:ext cx="6520407" cy="1200329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60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en-US" sz="3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452</m:t>
                    </m:r>
                    <m:r>
                      <a:rPr lang="en-US" sz="3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2, 458</a:t>
                </a:r>
                <a14:m>
                  <m:oMath xmlns:m="http://schemas.openxmlformats.org/officeDocument/2006/math">
                    <m:r>
                      <a:rPr lang="en-US" sz="36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3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  <m:r>
                      <a:rPr lang="en-US" sz="3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2 </m:t>
                    </m:r>
                  </m:oMath>
                </a14:m>
                <a:endParaRPr lang="en-US" sz="3600" b="0" i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n-US" sz="3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sz="3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952 - 548 </a:t>
                </a:r>
                <a14:m>
                  <m:oMath xmlns:m="http://schemas.openxmlformats.org/officeDocument/2006/math">
                    <m:r>
                      <a:rPr lang="en-US" sz="3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en-US" sz="3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  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29C26D-A1E9-4799-89C7-508E963DD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093" y="2374521"/>
                <a:ext cx="6520407" cy="1200329"/>
              </a:xfrm>
              <a:prstGeom prst="rect">
                <a:avLst/>
              </a:prstGeom>
              <a:blipFill>
                <a:blip r:embed="rId4"/>
                <a:stretch>
                  <a:fillRect t="-7576" b="-17677"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910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825983" y="478508"/>
            <a:ext cx="5042125" cy="5036855"/>
            <a:chOff x="5425622" y="292790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292790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8917980" y="218947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97321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50023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9287691" y="5878286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ounded Rectangle 25">
            <a:hlinkClick r:id="rId6" action="ppaction://hlinksldjump"/>
          </p:cNvPr>
          <p:cNvSpPr/>
          <p:nvPr/>
        </p:nvSpPr>
        <p:spPr>
          <a:xfrm>
            <a:off x="857804" y="2186975"/>
            <a:ext cx="2035571" cy="1938991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ounded Rectangle 26">
            <a:hlinkClick r:id="rId7" action="ppaction://hlinksldjump"/>
          </p:cNvPr>
          <p:cNvSpPr/>
          <p:nvPr/>
        </p:nvSpPr>
        <p:spPr>
          <a:xfrm>
            <a:off x="3300601" y="2186976"/>
            <a:ext cx="2035571" cy="1938990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ounded Rectangle 27">
            <a:hlinkClick r:id="rId8" action="ppaction://hlinksldjump"/>
          </p:cNvPr>
          <p:cNvSpPr/>
          <p:nvPr/>
        </p:nvSpPr>
        <p:spPr>
          <a:xfrm>
            <a:off x="857803" y="4545868"/>
            <a:ext cx="2035571" cy="1938989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ounded Rectangle 34">
            <a:hlinkClick r:id="rId9" action="ppaction://hlinksldjump"/>
          </p:cNvPr>
          <p:cNvSpPr/>
          <p:nvPr/>
        </p:nvSpPr>
        <p:spPr>
          <a:xfrm>
            <a:off x="3322327" y="4545868"/>
            <a:ext cx="2035571" cy="1938992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2426" y="95110"/>
            <a:ext cx="51219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7" y="845531"/>
            <a:ext cx="495300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39" y="1207472"/>
            <a:ext cx="495300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0" y="680278"/>
            <a:ext cx="495300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830" y="478508"/>
            <a:ext cx="714375" cy="11906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194" y="2397345"/>
            <a:ext cx="1354214" cy="1155064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13299" y="2395986"/>
            <a:ext cx="746516" cy="120319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Heart 23">
            <a:hlinkClick r:id="rId14" action="ppaction://hlinksldjump"/>
          </p:cNvPr>
          <p:cNvSpPr/>
          <p:nvPr/>
        </p:nvSpPr>
        <p:spPr>
          <a:xfrm rot="5400000">
            <a:off x="11327428" y="2648741"/>
            <a:ext cx="965961" cy="714374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Tiếp</a:t>
            </a: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9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-2.59259E-6 L 1.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Diagonal Corners Snipped 4">
                <a:extLst>
                  <a:ext uri="{FF2B5EF4-FFF2-40B4-BE49-F238E27FC236}">
                    <a16:creationId xmlns:a16="http://schemas.microsoft.com/office/drawing/2014/main" id="{27A7DB0D-F52E-4EA8-8B57-CE9C319290FB}"/>
                  </a:ext>
                </a:extLst>
              </p:cNvPr>
              <p:cNvSpPr/>
              <p:nvPr/>
            </p:nvSpPr>
            <p:spPr>
              <a:xfrm>
                <a:off x="689113" y="2510779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A. </a:t>
                </a:r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1954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2, 1957    2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𝟏𝟗𝟓𝟒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𝟏𝟗𝟕𝟓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: Diagonal Corners Snipped 4">
                <a:extLst>
                  <a:ext uri="{FF2B5EF4-FFF2-40B4-BE49-F238E27FC236}">
                    <a16:creationId xmlns:a16="http://schemas.microsoft.com/office/drawing/2014/main" id="{27A7DB0D-F52E-4EA8-8B57-CE9C319290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2510779"/>
                <a:ext cx="7601447" cy="918222"/>
              </a:xfrm>
              <a:prstGeom prst="snip2DiagRect">
                <a:avLst/>
              </a:prstGeom>
              <a:blipFill>
                <a:blip r:embed="rId3"/>
                <a:stretch>
                  <a:fillRect l="-798" b="-637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1a.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1954 + 1975       HÃY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CHỌN CÂU TRẢ LỜI ĐÚNG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BFF5F334-52F9-41E7-8D2E-5AA806EBEF5C}"/>
                  </a:ext>
                </a:extLst>
              </p:cNvPr>
              <p:cNvSpPr/>
              <p:nvPr/>
            </p:nvSpPr>
            <p:spPr>
              <a:xfrm>
                <a:off x="689113" y="3567637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4400">
                  <a:defRPr/>
                </a:pP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lvl="0" defTabSz="914400">
                  <a:defRPr/>
                </a:pPr>
                <a:endParaRPr lang="en-US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defTabSz="914400"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B.</a:t>
                </a:r>
                <a:r>
                  <a:rPr 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1954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2, 1957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𝟏𝟗𝟓𝟒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𝟏𝟗𝟕𝟓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BFF5F334-52F9-41E7-8D2E-5AA806EBEF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3567637"/>
                <a:ext cx="7601447" cy="918222"/>
              </a:xfrm>
              <a:prstGeom prst="snip2DiagRect">
                <a:avLst/>
              </a:prstGeom>
              <a:blipFill>
                <a:blip r:embed="rId4"/>
                <a:stretch>
                  <a:fillRect l="-798" b="-2548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D7C9E28D-FFE1-46F3-9A9D-A80244A0129F}"/>
                  </a:ext>
                </a:extLst>
              </p:cNvPr>
              <p:cNvSpPr/>
              <p:nvPr/>
            </p:nvSpPr>
            <p:spPr>
              <a:xfrm>
                <a:off x="689113" y="4637752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4400"/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C. </a:t>
                </a:r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1954    2, 1957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𝟏𝟗𝟓𝟒</m:t>
                    </m:r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𝟏𝟗𝟕𝟓</m:t>
                    </m:r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D7C9E28D-FFE1-46F3-9A9D-A80244A01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4637752"/>
                <a:ext cx="7601447" cy="918222"/>
              </a:xfrm>
              <a:prstGeom prst="snip2DiagRect">
                <a:avLst/>
              </a:prstGeom>
              <a:blipFill>
                <a:blip r:embed="rId5"/>
                <a:stretch>
                  <a:fillRect l="-798" b="-1282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 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997A95-62C6-4E73-9390-0BE305B6D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3959" y="2663334"/>
            <a:ext cx="322999" cy="599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CC8432-12FB-4D19-859C-8AD0B3270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599" y="2669962"/>
            <a:ext cx="322999" cy="5998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6A02FC-0663-4476-A48B-CC7497EFC8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9479" y="4796935"/>
            <a:ext cx="322999" cy="5998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2FA35F-68EB-44D5-85A4-CAAD027DC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599" y="4796934"/>
            <a:ext cx="322999" cy="599855"/>
          </a:xfrm>
          <a:prstGeom prst="rect">
            <a:avLst/>
          </a:prstGeom>
        </p:spPr>
      </p:pic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352D4536-B471-430A-B1AF-A744C954D36B}"/>
              </a:ext>
            </a:extLst>
          </p:cNvPr>
          <p:cNvSpPr/>
          <p:nvPr/>
        </p:nvSpPr>
        <p:spPr>
          <a:xfrm>
            <a:off x="8974238" y="2634330"/>
            <a:ext cx="2589963" cy="1297589"/>
          </a:xfrm>
          <a:prstGeom prst="irregularSeal2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</a:p>
        </p:txBody>
      </p:sp>
      <p:sp>
        <p:nvSpPr>
          <p:cNvPr id="17" name="Explosion: 14 Points 16">
            <a:extLst>
              <a:ext uri="{FF2B5EF4-FFF2-40B4-BE49-F238E27FC236}">
                <a16:creationId xmlns:a16="http://schemas.microsoft.com/office/drawing/2014/main" id="{441E6212-8913-40E8-B069-5316DC4EBBF4}"/>
              </a:ext>
            </a:extLst>
          </p:cNvPr>
          <p:cNvSpPr/>
          <p:nvPr/>
        </p:nvSpPr>
        <p:spPr>
          <a:xfrm>
            <a:off x="8912924" y="3931919"/>
            <a:ext cx="2589963" cy="1297589"/>
          </a:xfrm>
          <a:prstGeom prst="irregularSeal2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</a:p>
        </p:txBody>
      </p:sp>
    </p:spTree>
    <p:extLst>
      <p:ext uri="{BB962C8B-B14F-4D97-AF65-F5344CB8AC3E}">
        <p14:creationId xmlns:p14="http://schemas.microsoft.com/office/powerpoint/2010/main" val="342302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" grpId="0" animBg="1"/>
      <p:bldP spid="17" grpId="0" animBg="1"/>
      <p:bldP spid="1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Diagonal Corners Snipped 4">
                <a:extLst>
                  <a:ext uri="{FF2B5EF4-FFF2-40B4-BE49-F238E27FC236}">
                    <a16:creationId xmlns:a16="http://schemas.microsoft.com/office/drawing/2014/main" id="{27A7DB0D-F52E-4EA8-8B57-CE9C319290FB}"/>
                  </a:ext>
                </a:extLst>
              </p:cNvPr>
              <p:cNvSpPr/>
              <p:nvPr/>
            </p:nvSpPr>
            <p:spPr>
              <a:xfrm>
                <a:off x="689113" y="2510779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A. </a:t>
                </a:r>
                <a:r>
                  <a:rPr 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2020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2, 938</a:t>
                </a:r>
                <a:r>
                  <a:rPr kumimoji="0" lang="en-US" sz="32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 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𝟐𝟎𝟐𝟎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𝟗𝟑𝟖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   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: Diagonal Corners Snipped 4">
                <a:extLst>
                  <a:ext uri="{FF2B5EF4-FFF2-40B4-BE49-F238E27FC236}">
                    <a16:creationId xmlns:a16="http://schemas.microsoft.com/office/drawing/2014/main" id="{27A7DB0D-F52E-4EA8-8B57-CE9C319290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2510779"/>
                <a:ext cx="7601447" cy="918222"/>
              </a:xfrm>
              <a:prstGeom prst="snip2DiagRect">
                <a:avLst/>
              </a:prstGeom>
              <a:blipFill>
                <a:blip r:embed="rId3"/>
                <a:stretch>
                  <a:fillRect l="-798" b="-637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1b.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hãy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2020 - 938       HÃY CHỌN CÂU TRẢ LỜI ĐÚNG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BFF5F334-52F9-41E7-8D2E-5AA806EBEF5C}"/>
                  </a:ext>
                </a:extLst>
              </p:cNvPr>
              <p:cNvSpPr/>
              <p:nvPr/>
            </p:nvSpPr>
            <p:spPr>
              <a:xfrm>
                <a:off x="689113" y="3567637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B. 2020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2, 938 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kumimoji="0" lang="en-US" sz="32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𝟐𝟎𝟐𝟎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−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𝟗𝟑𝟖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BFF5F334-52F9-41E7-8D2E-5AA806EBEF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3567637"/>
                <a:ext cx="7601447" cy="918222"/>
              </a:xfrm>
              <a:prstGeom prst="snip2DiagRect">
                <a:avLst/>
              </a:prstGeom>
              <a:blipFill>
                <a:blip r:embed="rId4"/>
                <a:stretch>
                  <a:fillRect l="-798" b="-2548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D7C9E28D-FFE1-46F3-9A9D-A80244A0129F}"/>
                  </a:ext>
                </a:extLst>
              </p:cNvPr>
              <p:cNvSpPr/>
              <p:nvPr/>
            </p:nvSpPr>
            <p:spPr>
              <a:xfrm>
                <a:off x="689113" y="4637752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C. </a:t>
                </a:r>
                <a:r>
                  <a:rPr 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2020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  2, 938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𝟐𝟎𝟐𝟎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−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𝟗𝟑𝟖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     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D7C9E28D-FFE1-46F3-9A9D-A80244A01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4637752"/>
                <a:ext cx="7601447" cy="918222"/>
              </a:xfrm>
              <a:prstGeom prst="snip2DiagRect">
                <a:avLst/>
              </a:prstGeom>
              <a:blipFill>
                <a:blip r:embed="rId5"/>
                <a:stretch>
                  <a:fillRect l="-798" b="-1282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 VỀ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997A95-62C6-4E73-9390-0BE305B6D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3959" y="2663334"/>
            <a:ext cx="322999" cy="599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CC8432-12FB-4D19-859C-8AD0B3270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599" y="2669962"/>
            <a:ext cx="322999" cy="5998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6A02FC-0663-4476-A48B-CC7497EFC8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9479" y="4796935"/>
            <a:ext cx="322999" cy="5998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2FA35F-68EB-44D5-85A4-CAAD027DC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599" y="4796934"/>
            <a:ext cx="322999" cy="599855"/>
          </a:xfrm>
          <a:prstGeom prst="rect">
            <a:avLst/>
          </a:prstGeom>
        </p:spPr>
      </p:pic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352D4536-B471-430A-B1AF-A744C954D36B}"/>
              </a:ext>
            </a:extLst>
          </p:cNvPr>
          <p:cNvSpPr/>
          <p:nvPr/>
        </p:nvSpPr>
        <p:spPr>
          <a:xfrm>
            <a:off x="8974238" y="2634330"/>
            <a:ext cx="2589963" cy="1297589"/>
          </a:xfrm>
          <a:prstGeom prst="irregularSeal2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ĐÚNG</a:t>
            </a:r>
          </a:p>
        </p:txBody>
      </p:sp>
      <p:sp>
        <p:nvSpPr>
          <p:cNvPr id="17" name="Explosion: 14 Points 16">
            <a:extLst>
              <a:ext uri="{FF2B5EF4-FFF2-40B4-BE49-F238E27FC236}">
                <a16:creationId xmlns:a16="http://schemas.microsoft.com/office/drawing/2014/main" id="{441E6212-8913-40E8-B069-5316DC4EBBF4}"/>
              </a:ext>
            </a:extLst>
          </p:cNvPr>
          <p:cNvSpPr/>
          <p:nvPr/>
        </p:nvSpPr>
        <p:spPr>
          <a:xfrm>
            <a:off x="8912924" y="3931919"/>
            <a:ext cx="2589963" cy="1297589"/>
          </a:xfrm>
          <a:prstGeom prst="irregularSeal2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SAI</a:t>
            </a:r>
          </a:p>
        </p:txBody>
      </p:sp>
    </p:spTree>
    <p:extLst>
      <p:ext uri="{BB962C8B-B14F-4D97-AF65-F5344CB8AC3E}">
        <p14:creationId xmlns:p14="http://schemas.microsoft.com/office/powerpoint/2010/main" val="4328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" grpId="0" animBg="1"/>
      <p:bldP spid="17" grpId="0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Diagonal Corners Snipped 4">
                <a:extLst>
                  <a:ext uri="{FF2B5EF4-FFF2-40B4-BE49-F238E27FC236}">
                    <a16:creationId xmlns:a16="http://schemas.microsoft.com/office/drawing/2014/main" id="{27A7DB0D-F52E-4EA8-8B57-CE9C319290FB}"/>
                  </a:ext>
                </a:extLst>
              </p:cNvPr>
              <p:cNvSpPr/>
              <p:nvPr/>
            </p:nvSpPr>
            <p:spPr>
              <a:xfrm>
                <a:off x="689113" y="2510779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A. 1945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2, 2020    2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𝟏𝟗𝟒𝟓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𝟐𝟎𝟐𝟎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: Diagonal Corners Snipped 4">
                <a:extLst>
                  <a:ext uri="{FF2B5EF4-FFF2-40B4-BE49-F238E27FC236}">
                    <a16:creationId xmlns:a16="http://schemas.microsoft.com/office/drawing/2014/main" id="{27A7DB0D-F52E-4EA8-8B57-CE9C319290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2510779"/>
                <a:ext cx="7601447" cy="918222"/>
              </a:xfrm>
              <a:prstGeom prst="snip2DiagRect">
                <a:avLst/>
              </a:prstGeom>
              <a:blipFill>
                <a:blip r:embed="rId3"/>
                <a:stretch>
                  <a:fillRect l="-798" b="-637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hãy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tổng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5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1945 + 2020       HÃY CHỌN CÂU TRẢ LỜI ĐÚNG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BFF5F334-52F9-41E7-8D2E-5AA806EBEF5C}"/>
                  </a:ext>
                </a:extLst>
              </p:cNvPr>
              <p:cNvSpPr/>
              <p:nvPr/>
            </p:nvSpPr>
            <p:spPr>
              <a:xfrm>
                <a:off x="689113" y="5045917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. 1945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2, 2020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𝟏𝟗𝟒𝟓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𝟐𝟎𝟐𝟎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BFF5F334-52F9-41E7-8D2E-5AA806EBEF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5045917"/>
                <a:ext cx="7601447" cy="918222"/>
              </a:xfrm>
              <a:prstGeom prst="snip2DiagRect">
                <a:avLst/>
              </a:prstGeom>
              <a:blipFill>
                <a:blip r:embed="rId4"/>
                <a:stretch>
                  <a:fillRect l="-798" b="-2564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D7C9E28D-FFE1-46F3-9A9D-A80244A0129F}"/>
                  </a:ext>
                </a:extLst>
              </p:cNvPr>
              <p:cNvSpPr/>
              <p:nvPr/>
            </p:nvSpPr>
            <p:spPr>
              <a:xfrm>
                <a:off x="689113" y="3814792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. 1945    2, 2020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𝟏𝟗𝟒𝟓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𝟏𝟗𝟐𝟎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D7C9E28D-FFE1-46F3-9A9D-A80244A01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3814792"/>
                <a:ext cx="7601447" cy="918222"/>
              </a:xfrm>
              <a:prstGeom prst="snip2DiagRect">
                <a:avLst/>
              </a:prstGeom>
              <a:blipFill>
                <a:blip r:embed="rId5"/>
                <a:stretch>
                  <a:fillRect l="-798" b="-1282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 VỀ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997A95-62C6-4E73-9390-0BE305B6D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3959" y="2663334"/>
            <a:ext cx="322999" cy="599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CC8432-12FB-4D19-859C-8AD0B3270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599" y="2669962"/>
            <a:ext cx="322999" cy="5998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6A02FC-0663-4476-A48B-CC7497EFC8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9479" y="3973975"/>
            <a:ext cx="322999" cy="5998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2FA35F-68EB-44D5-85A4-CAAD027DC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599" y="3973974"/>
            <a:ext cx="322999" cy="599855"/>
          </a:xfrm>
          <a:prstGeom prst="rect">
            <a:avLst/>
          </a:prstGeom>
        </p:spPr>
      </p:pic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352D4536-B471-430A-B1AF-A744C954D36B}"/>
              </a:ext>
            </a:extLst>
          </p:cNvPr>
          <p:cNvSpPr/>
          <p:nvPr/>
        </p:nvSpPr>
        <p:spPr>
          <a:xfrm>
            <a:off x="8974238" y="2634330"/>
            <a:ext cx="2589963" cy="1297589"/>
          </a:xfrm>
          <a:prstGeom prst="irregularSeal2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ĐÚNG</a:t>
            </a:r>
          </a:p>
        </p:txBody>
      </p:sp>
      <p:sp>
        <p:nvSpPr>
          <p:cNvPr id="17" name="Explosion: 14 Points 16">
            <a:extLst>
              <a:ext uri="{FF2B5EF4-FFF2-40B4-BE49-F238E27FC236}">
                <a16:creationId xmlns:a16="http://schemas.microsoft.com/office/drawing/2014/main" id="{441E6212-8913-40E8-B069-5316DC4EBBF4}"/>
              </a:ext>
            </a:extLst>
          </p:cNvPr>
          <p:cNvSpPr/>
          <p:nvPr/>
        </p:nvSpPr>
        <p:spPr>
          <a:xfrm>
            <a:off x="8912924" y="3931919"/>
            <a:ext cx="2589963" cy="1297589"/>
          </a:xfrm>
          <a:prstGeom prst="irregularSeal2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SAI</a:t>
            </a:r>
          </a:p>
        </p:txBody>
      </p:sp>
    </p:spTree>
    <p:extLst>
      <p:ext uri="{BB962C8B-B14F-4D97-AF65-F5344CB8AC3E}">
        <p14:creationId xmlns:p14="http://schemas.microsoft.com/office/powerpoint/2010/main" val="38710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" grpId="0" animBg="1"/>
      <p:bldP spid="17" grpId="0" animBg="1"/>
      <p:bldP spid="1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Diagonal Corners Snipped 4">
                <a:extLst>
                  <a:ext uri="{FF2B5EF4-FFF2-40B4-BE49-F238E27FC236}">
                    <a16:creationId xmlns:a16="http://schemas.microsoft.com/office/drawing/2014/main" id="{27A7DB0D-F52E-4EA8-8B57-CE9C319290FB}"/>
                  </a:ext>
                </a:extLst>
              </p:cNvPr>
              <p:cNvSpPr/>
              <p:nvPr/>
            </p:nvSpPr>
            <p:spPr>
              <a:xfrm>
                <a:off x="689113" y="2510779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A. 1954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2, 1957    2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𝟏𝟗𝟓𝟒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𝟏𝟗𝟕𝟓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: Diagonal Corners Snipped 4">
                <a:extLst>
                  <a:ext uri="{FF2B5EF4-FFF2-40B4-BE49-F238E27FC236}">
                    <a16:creationId xmlns:a16="http://schemas.microsoft.com/office/drawing/2014/main" id="{27A7DB0D-F52E-4EA8-8B57-CE9C319290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2510779"/>
                <a:ext cx="7601447" cy="918222"/>
              </a:xfrm>
              <a:prstGeom prst="snip2DiagRect">
                <a:avLst/>
              </a:prstGeom>
              <a:blipFill>
                <a:blip r:embed="rId3"/>
                <a:stretch>
                  <a:fillRect l="-798" b="-637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344557" y="304799"/>
            <a:ext cx="11502886" cy="2054087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hãy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5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1954 - 1930       HÃY CHỌN CÂU TRẢ LỜI ĐÚNG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BFF5F334-52F9-41E7-8D2E-5AA806EBEF5C}"/>
                  </a:ext>
                </a:extLst>
              </p:cNvPr>
              <p:cNvSpPr/>
              <p:nvPr/>
            </p:nvSpPr>
            <p:spPr>
              <a:xfrm>
                <a:off x="689113" y="3567637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B. 1954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2, 1957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𝟏𝟗𝟓𝟒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𝟏𝟗𝟕𝟓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BFF5F334-52F9-41E7-8D2E-5AA806EBEF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3567637"/>
                <a:ext cx="7601447" cy="918222"/>
              </a:xfrm>
              <a:prstGeom prst="snip2DiagRect">
                <a:avLst/>
              </a:prstGeom>
              <a:blipFill>
                <a:blip r:embed="rId4"/>
                <a:stretch>
                  <a:fillRect l="-798" b="-2548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D7C9E28D-FFE1-46F3-9A9D-A80244A0129F}"/>
                  </a:ext>
                </a:extLst>
              </p:cNvPr>
              <p:cNvSpPr/>
              <p:nvPr/>
            </p:nvSpPr>
            <p:spPr>
              <a:xfrm>
                <a:off x="689113" y="4637752"/>
                <a:ext cx="7601447" cy="918222"/>
              </a:xfrm>
              <a:prstGeom prst="snip2DiagRect">
                <a:avLst/>
              </a:prstGeom>
              <a:solidFill>
                <a:schemeClr val="bg1">
                  <a:alpha val="75000"/>
                </a:schemeClr>
              </a:solidFill>
              <a:ln w="38100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C. 1954    2, 1957 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𝟏𝟗𝟓𝟒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𝟏𝟗𝟕𝟓</m:t>
                    </m:r>
                    <m:r>
                      <a:rPr kumimoji="0" lang="en-US" sz="3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en-US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D7C9E28D-FFE1-46F3-9A9D-A80244A01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13" y="4637752"/>
                <a:ext cx="7601447" cy="918222"/>
              </a:xfrm>
              <a:prstGeom prst="snip2DiagRect">
                <a:avLst/>
              </a:prstGeom>
              <a:blipFill>
                <a:blip r:embed="rId5"/>
                <a:stretch>
                  <a:fillRect l="-798" b="-1282"/>
                </a:stretch>
              </a:blipFill>
              <a:ln w="38100">
                <a:solidFill>
                  <a:srgbClr val="00B0F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Pentagon 10">
            <a:hlinkClick r:id="rId6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 VỀ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997A95-62C6-4E73-9390-0BE305B6D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3959" y="2663334"/>
            <a:ext cx="322999" cy="599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CC8432-12FB-4D19-859C-8AD0B3270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599" y="2669962"/>
            <a:ext cx="322999" cy="5998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6A02FC-0663-4476-A48B-CC7497EFC8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9479" y="4796935"/>
            <a:ext cx="322999" cy="5998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2FA35F-68EB-44D5-85A4-CAAD027DC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599" y="4796934"/>
            <a:ext cx="322999" cy="599855"/>
          </a:xfrm>
          <a:prstGeom prst="rect">
            <a:avLst/>
          </a:prstGeom>
        </p:spPr>
      </p:pic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352D4536-B471-430A-B1AF-A744C954D36B}"/>
              </a:ext>
            </a:extLst>
          </p:cNvPr>
          <p:cNvSpPr/>
          <p:nvPr/>
        </p:nvSpPr>
        <p:spPr>
          <a:xfrm>
            <a:off x="8974238" y="2634330"/>
            <a:ext cx="2589963" cy="1297589"/>
          </a:xfrm>
          <a:prstGeom prst="irregularSeal2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ĐÚNG</a:t>
            </a:r>
          </a:p>
        </p:txBody>
      </p:sp>
      <p:sp>
        <p:nvSpPr>
          <p:cNvPr id="17" name="Explosion: 14 Points 16">
            <a:extLst>
              <a:ext uri="{FF2B5EF4-FFF2-40B4-BE49-F238E27FC236}">
                <a16:creationId xmlns:a16="http://schemas.microsoft.com/office/drawing/2014/main" id="{441E6212-8913-40E8-B069-5316DC4EBBF4}"/>
              </a:ext>
            </a:extLst>
          </p:cNvPr>
          <p:cNvSpPr/>
          <p:nvPr/>
        </p:nvSpPr>
        <p:spPr>
          <a:xfrm>
            <a:off x="8912924" y="3931919"/>
            <a:ext cx="2589963" cy="1297589"/>
          </a:xfrm>
          <a:prstGeom prst="irregularSeal2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SAI</a:t>
            </a:r>
          </a:p>
        </p:txBody>
      </p:sp>
    </p:spTree>
    <p:extLst>
      <p:ext uri="{BB962C8B-B14F-4D97-AF65-F5344CB8AC3E}">
        <p14:creationId xmlns:p14="http://schemas.microsoft.com/office/powerpoint/2010/main" val="12287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" grpId="0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C0DB5A-7D31-42D4-BA0F-A9E69A8BD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023146"/>
              </p:ext>
            </p:extLst>
          </p:nvPr>
        </p:nvGraphicFramePr>
        <p:xfrm>
          <a:off x="640080" y="670560"/>
          <a:ext cx="1091184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</a:p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Điều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đã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biết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</a:p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Điều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muốn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biết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</a:p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Điều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đã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học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được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GB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0"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dirty="0" err="1"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en-US" sz="2800" dirty="0" err="1">
                          <a:latin typeface="Times New Roman" pitchFamily="18" charset="0"/>
                          <a:cs typeface="Times New Roman" pitchFamily="18" charset="0"/>
                        </a:rPr>
                        <a:t>ính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chất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chia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hết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của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1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tổng</a:t>
                      </a:r>
                      <a:endParaRPr lang="en-US" sz="28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dirty="0" err="1">
                          <a:latin typeface="Times New Roman" pitchFamily="18" charset="0"/>
                          <a:cs typeface="Times New Roman" pitchFamily="18" charset="0"/>
                        </a:rPr>
                        <a:t>Dấu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hiệu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chia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hết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cho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2,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cho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5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Dấu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hiệu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chia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hết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cho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cả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và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5</a:t>
                      </a:r>
                      <a:endParaRPr lang="en-GB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dirty="0" err="1">
                          <a:latin typeface="Times New Roman" pitchFamily="18" charset="0"/>
                          <a:cs typeface="Times New Roman" pitchFamily="18" charset="0"/>
                        </a:rPr>
                        <a:t>Cơ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sở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lý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luận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suy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ra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dấu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hiệu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chia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hết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đó</a:t>
                      </a:r>
                      <a:endParaRPr lang="en-US" sz="28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dấu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hiệu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chia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hết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liên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quan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đến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chữ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tận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cùng</a:t>
                      </a:r>
                      <a:endParaRPr lang="en-GB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3200" dirty="0" err="1">
                          <a:latin typeface="Times New Roman" pitchFamily="18" charset="0"/>
                          <a:cs typeface="Times New Roman" pitchFamily="18" charset="0"/>
                        </a:rPr>
                        <a:t>Cơ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sở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lý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luận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suy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ra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dấu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hiệu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chia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hết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cho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…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dạng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bài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tập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…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GB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121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0C18A8-2E9B-40F7-AD50-629A33C444E9}"/>
              </a:ext>
            </a:extLst>
          </p:cNvPr>
          <p:cNvSpPr txBox="1"/>
          <p:nvPr/>
        </p:nvSpPr>
        <p:spPr>
          <a:xfrm>
            <a:off x="838200" y="1690152"/>
            <a:ext cx="10546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2. </a:t>
            </a:r>
            <a:r>
              <a:rPr lang="nl-NL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DẤU HIỆU CHIA HẾT CHO 3, CHO 9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BD8753-DDBB-497B-A42B-5B05858F5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" y="12088"/>
            <a:ext cx="7688580" cy="1686917"/>
          </a:xfrm>
          <a:prstGeom prst="rect">
            <a:avLst/>
          </a:prstGeom>
        </p:spPr>
      </p:pic>
      <p:sp>
        <p:nvSpPr>
          <p:cNvPr id="6" name="Ribbon: Tilted Up 5">
            <a:extLst>
              <a:ext uri="{FF2B5EF4-FFF2-40B4-BE49-F238E27FC236}">
                <a16:creationId xmlns:a16="http://schemas.microsoft.com/office/drawing/2014/main" id="{CB2C81AE-8673-47CA-BFE9-9515A7FD3DC6}"/>
              </a:ext>
            </a:extLst>
          </p:cNvPr>
          <p:cNvSpPr/>
          <p:nvPr/>
        </p:nvSpPr>
        <p:spPr>
          <a:xfrm>
            <a:off x="274320" y="3291840"/>
            <a:ext cx="11612880" cy="2956560"/>
          </a:xfrm>
          <a:prstGeom prst="ribbon2">
            <a:avLst>
              <a:gd name="adj1" fmla="val 16667"/>
              <a:gd name="adj2" fmla="val 7231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180 chia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tổng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+ 8 = 9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cũng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9.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Liệu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đều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7C2590-E1A4-4A7B-B3B0-FC338DB891B9}"/>
              </a:ext>
            </a:extLst>
          </p:cNvPr>
          <p:cNvSpPr txBox="1"/>
          <p:nvPr/>
        </p:nvSpPr>
        <p:spPr>
          <a:xfrm>
            <a:off x="274320" y="2484120"/>
            <a:ext cx="10424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</a:p>
        </p:txBody>
      </p:sp>
    </p:spTree>
    <p:extLst>
      <p:ext uri="{BB962C8B-B14F-4D97-AF65-F5344CB8AC3E}">
        <p14:creationId xmlns:p14="http://schemas.microsoft.com/office/powerpoint/2010/main" val="405496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D9038B47-2AF4-44ED-96AE-C03EBB14FB3B}"/>
              </a:ext>
            </a:extLst>
          </p:cNvPr>
          <p:cNvSpPr/>
          <p:nvPr/>
        </p:nvSpPr>
        <p:spPr>
          <a:xfrm>
            <a:off x="3230880" y="243840"/>
            <a:ext cx="8503920" cy="1402080"/>
          </a:xfrm>
          <a:prstGeom prst="wedgeEllipseCallout">
            <a:avLst>
              <a:gd name="adj1" fmla="val -81227"/>
              <a:gd name="adj2" fmla="val 118088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Thực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hiện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HĐ3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HĐ4</a:t>
            </a:r>
            <a:endParaRPr lang="en-US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1A02C7-C2BB-48FF-83F0-3113F0F7E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9393"/>
            <a:ext cx="12111000" cy="303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87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F06E22-D64B-4456-9ECF-884671C8627E}"/>
              </a:ext>
            </a:extLst>
          </p:cNvPr>
          <p:cNvSpPr txBox="1"/>
          <p:nvPr/>
        </p:nvSpPr>
        <p:spPr>
          <a:xfrm>
            <a:off x="139700" y="1586324"/>
            <a:ext cx="11912600" cy="117955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có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tổng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chữ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chia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hết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9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thì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chia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hết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9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chỉ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những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đó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mới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chia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hết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9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91C03F98-E694-48FA-B1A0-61FFB3D52F8A}"/>
              </a:ext>
            </a:extLst>
          </p:cNvPr>
          <p:cNvSpPr/>
          <p:nvPr/>
        </p:nvSpPr>
        <p:spPr>
          <a:xfrm>
            <a:off x="3352800" y="190499"/>
            <a:ext cx="8318500" cy="1256163"/>
          </a:xfrm>
          <a:prstGeom prst="wedgeRoundRectCallout">
            <a:avLst>
              <a:gd name="adj1" fmla="val -81068"/>
              <a:gd name="adj2" fmla="val 59367"/>
              <a:gd name="adj3" fmla="val 16667"/>
            </a:avLst>
          </a:prstGeom>
          <a:ln w="127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Rút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dấu hiệu chia hết cho 9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3534F1-1DB4-45AF-BBEB-52289D98307B}"/>
              </a:ext>
            </a:extLst>
          </p:cNvPr>
          <p:cNvSpPr txBox="1"/>
          <p:nvPr/>
        </p:nvSpPr>
        <p:spPr>
          <a:xfrm>
            <a:off x="212678" y="2935861"/>
            <a:ext cx="11689762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Vd3.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E9300-6C74-4C95-83AD-E37B5C13B2FF}"/>
              </a:ext>
            </a:extLst>
          </p:cNvPr>
          <p:cNvSpPr txBox="1"/>
          <p:nvPr/>
        </p:nvSpPr>
        <p:spPr>
          <a:xfrm>
            <a:off x="76200" y="4292221"/>
            <a:ext cx="11963400" cy="21236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Vd3.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198, 594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9. 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875, 469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9. </a:t>
            </a:r>
          </a:p>
        </p:txBody>
      </p:sp>
    </p:spTree>
    <p:extLst>
      <p:ext uri="{BB962C8B-B14F-4D97-AF65-F5344CB8AC3E}">
        <p14:creationId xmlns:p14="http://schemas.microsoft.com/office/powerpoint/2010/main" val="341090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00312 -0.17755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5" grpId="1" animBg="1"/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F66706-655C-4A2F-96C5-4813170D9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23984"/>
            <a:ext cx="3729990" cy="3256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C5F32B-CA09-4325-82A8-BAD2F178E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668" y="1048067"/>
            <a:ext cx="3818663" cy="25942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A613BA-F5D4-4B62-861F-4289985DA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099" y="177482"/>
            <a:ext cx="3558881" cy="29962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hought Bubble: Cloud 8">
                <a:extLst>
                  <a:ext uri="{FF2B5EF4-FFF2-40B4-BE49-F238E27FC236}">
                    <a16:creationId xmlns:a16="http://schemas.microsoft.com/office/drawing/2014/main" id="{5E9082A3-F5D5-46A2-A9B2-9BAF2C2DC860}"/>
                  </a:ext>
                </a:extLst>
              </p:cNvPr>
              <p:cNvSpPr/>
              <p:nvPr/>
            </p:nvSpPr>
            <p:spPr>
              <a:xfrm>
                <a:off x="457200" y="3810782"/>
                <a:ext cx="10279380" cy="2376658"/>
              </a:xfrm>
              <a:prstGeom prst="cloudCallout">
                <a:avLst>
                  <a:gd name="adj1" fmla="val 23359"/>
                  <a:gd name="adj2" fmla="val -146369"/>
                </a:avLst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3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 có tổng các chữ số là 7 + 1 + 0 + 0 + 1 = 9 </a:t>
                </a:r>
                <a14:m>
                  <m:oMath xmlns:m="http://schemas.openxmlformats.org/officeDocument/2006/math">
                    <m:r>
                      <a:rPr lang="nl-NL" sz="36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⋮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nl-NL" sz="36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suy ra</a:t>
                </a:r>
                <a:r>
                  <a:rPr lang="en-US" sz="3600" dirty="0">
                    <a:ln>
                      <a:solidFill>
                        <a:srgbClr val="00B0F0"/>
                      </a:solidFill>
                    </a:ln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l-NL" sz="36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71007 </a:t>
                </a:r>
                <a14:m>
                  <m:oMath xmlns:m="http://schemas.openxmlformats.org/officeDocument/2006/math">
                    <m:r>
                      <a:rPr lang="nl-NL" sz="3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⋮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3600" dirty="0">
                  <a:ln>
                    <a:solidFill>
                      <a:srgbClr val="00B0F0"/>
                    </a:solidFill>
                  </a:ln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hought Bubble: Cloud 8">
                <a:extLst>
                  <a:ext uri="{FF2B5EF4-FFF2-40B4-BE49-F238E27FC236}">
                    <a16:creationId xmlns:a16="http://schemas.microsoft.com/office/drawing/2014/main" id="{5E9082A3-F5D5-46A2-A9B2-9BAF2C2DC8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810782"/>
                <a:ext cx="10279380" cy="2376658"/>
              </a:xfrm>
              <a:prstGeom prst="cloudCallout">
                <a:avLst>
                  <a:gd name="adj1" fmla="val 23359"/>
                  <a:gd name="adj2" fmla="val -146369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531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96C6592-9DA6-42A9-93B7-D30EFC34DB63}"/>
                  </a:ext>
                </a:extLst>
              </p:cNvPr>
              <p:cNvSpPr txBox="1"/>
              <p:nvPr/>
            </p:nvSpPr>
            <p:spPr>
              <a:xfrm>
                <a:off x="106680" y="228600"/>
                <a:ext cx="11963400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Luyện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tập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2: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Thay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dấu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bởi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chữ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để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12∗</m:t>
                        </m:r>
                      </m:e>
                    </m:acc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⋮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96C6592-9DA6-42A9-93B7-D30EFC34D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" y="228600"/>
                <a:ext cx="11963400" cy="524118"/>
              </a:xfrm>
              <a:prstGeom prst="rect">
                <a:avLst/>
              </a:prstGeom>
              <a:blipFill>
                <a:blip r:embed="rId2"/>
                <a:stretch>
                  <a:fillRect l="-1070" t="-11765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llout: Line 3">
                <a:extLst>
                  <a:ext uri="{FF2B5EF4-FFF2-40B4-BE49-F238E27FC236}">
                    <a16:creationId xmlns:a16="http://schemas.microsoft.com/office/drawing/2014/main" id="{15B01544-87AC-4C42-894E-6098A2753065}"/>
                  </a:ext>
                </a:extLst>
              </p:cNvPr>
              <p:cNvSpPr/>
              <p:nvPr/>
            </p:nvSpPr>
            <p:spPr>
              <a:xfrm>
                <a:off x="731520" y="2240280"/>
                <a:ext cx="10881360" cy="2987040"/>
              </a:xfrm>
              <a:prstGeom prst="borderCallout1">
                <a:avLst>
                  <a:gd name="adj1" fmla="val -2679"/>
                  <a:gd name="adj2" fmla="val 48250"/>
                  <a:gd name="adj3" fmla="val -50894"/>
                  <a:gd name="adj4" fmla="val 26860"/>
                </a:avLst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6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vì</a:t>
                </a:r>
                <a14:m>
                  <m:oMath xmlns:m="http://schemas.openxmlformats.org/officeDocument/2006/math">
                    <m:r>
                      <a:rPr lang="en-US" sz="4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1+2+6=9⋮</m:t>
                    </m:r>
                    <m:r>
                      <a:rPr lang="en-US" sz="480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⟹126⋮9</m:t>
                    </m:r>
                  </m:oMath>
                </a14:m>
                <a:endParaRPr lang="en-US" sz="6000" baseline="-25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4" name="Callout: Line 3">
                <a:extLst>
                  <a:ext uri="{FF2B5EF4-FFF2-40B4-BE49-F238E27FC236}">
                    <a16:creationId xmlns:a16="http://schemas.microsoft.com/office/drawing/2014/main" id="{15B01544-87AC-4C42-894E-6098A27530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" y="2240280"/>
                <a:ext cx="10881360" cy="2987040"/>
              </a:xfrm>
              <a:prstGeom prst="borderCallout1">
                <a:avLst>
                  <a:gd name="adj1" fmla="val -2679"/>
                  <a:gd name="adj2" fmla="val 48250"/>
                  <a:gd name="adj3" fmla="val -50894"/>
                  <a:gd name="adj4" fmla="val 26860"/>
                </a:avLst>
              </a:prstGeom>
              <a:blipFill>
                <a:blip r:embed="rId3"/>
                <a:stretch>
                  <a:fillRect l="-2461"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831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D5BB69-D239-4796-8139-8872477C7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95" y="114300"/>
            <a:ext cx="11647210" cy="2305050"/>
          </a:xfrm>
          <a:prstGeom prst="rect">
            <a:avLst/>
          </a:prstGeom>
          <a:ln>
            <a:solidFill>
              <a:srgbClr val="00B0F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2CB242-9470-40A3-B362-E4BE9C8859B6}"/>
                  </a:ext>
                </a:extLst>
              </p:cNvPr>
              <p:cNvSpPr txBox="1"/>
              <p:nvPr/>
            </p:nvSpPr>
            <p:spPr>
              <a:xfrm>
                <a:off x="272395" y="2952750"/>
                <a:ext cx="11462405" cy="2773836"/>
              </a:xfrm>
              <a:prstGeom prst="rect">
                <a:avLst/>
              </a:prstGeom>
              <a:noFill/>
              <a:ln w="3810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1 + 0 + 8 = 9</a:t>
                </a:r>
                <a14:m>
                  <m:oMath xmlns:m="http://schemas.openxmlformats.org/officeDocument/2006/math"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9 </a:t>
                </a: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Bác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nông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dân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trồng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cây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dừa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108 : 9 + 1 = 13 (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cây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Đáp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13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cây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dừa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2CB242-9470-40A3-B362-E4BE9C885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95" y="2952750"/>
                <a:ext cx="11462405" cy="2773836"/>
              </a:xfrm>
              <a:prstGeom prst="rect">
                <a:avLst/>
              </a:prstGeom>
              <a:blipFill>
                <a:blip r:embed="rId3"/>
                <a:stretch>
                  <a:fillRect l="-1220" t="-1302" b="-5423"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9309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D9038B47-2AF4-44ED-96AE-C03EBB14FB3B}"/>
              </a:ext>
            </a:extLst>
          </p:cNvPr>
          <p:cNvSpPr/>
          <p:nvPr/>
        </p:nvSpPr>
        <p:spPr>
          <a:xfrm>
            <a:off x="3230880" y="243840"/>
            <a:ext cx="8503920" cy="1402080"/>
          </a:xfrm>
          <a:prstGeom prst="wedgeEllipseCallout">
            <a:avLst>
              <a:gd name="adj1" fmla="val -81227"/>
              <a:gd name="adj2" fmla="val 118088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Thực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hiện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HĐ5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HĐ6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1B4748-D128-4E97-9701-F8DC9923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2667000"/>
            <a:ext cx="11877676" cy="322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61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F06E22-D64B-4456-9ECF-884671C8627E}"/>
              </a:ext>
            </a:extLst>
          </p:cNvPr>
          <p:cNvSpPr txBox="1"/>
          <p:nvPr/>
        </p:nvSpPr>
        <p:spPr>
          <a:xfrm>
            <a:off x="139700" y="1586324"/>
            <a:ext cx="11912600" cy="117955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tổng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3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thì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chia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cho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chỉ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những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đó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mới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3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91C03F98-E694-48FA-B1A0-61FFB3D52F8A}"/>
              </a:ext>
            </a:extLst>
          </p:cNvPr>
          <p:cNvSpPr/>
          <p:nvPr/>
        </p:nvSpPr>
        <p:spPr>
          <a:xfrm>
            <a:off x="3352800" y="190499"/>
            <a:ext cx="8318500" cy="1256163"/>
          </a:xfrm>
          <a:prstGeom prst="wedgeRoundRectCallout">
            <a:avLst>
              <a:gd name="adj1" fmla="val -81068"/>
              <a:gd name="adj2" fmla="val 59367"/>
              <a:gd name="adj3" fmla="val 16667"/>
            </a:avLst>
          </a:prstGeom>
          <a:ln w="127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Rút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dấu hiệu chia hết cho </a:t>
            </a:r>
            <a:r>
              <a:rPr lang="nl-NL" sz="32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3534F1-1DB4-45AF-BBEB-52289D98307B}"/>
              </a:ext>
            </a:extLst>
          </p:cNvPr>
          <p:cNvSpPr txBox="1"/>
          <p:nvPr/>
        </p:nvSpPr>
        <p:spPr>
          <a:xfrm>
            <a:off x="212678" y="2935861"/>
            <a:ext cx="11689762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Hãy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lấy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dụ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giải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E9300-6C74-4C95-83AD-E37B5C13B2FF}"/>
              </a:ext>
            </a:extLst>
          </p:cNvPr>
          <p:cNvSpPr txBox="1"/>
          <p:nvPr/>
        </p:nvSpPr>
        <p:spPr>
          <a:xfrm>
            <a:off x="76200" y="4292221"/>
            <a:ext cx="11963400" cy="21236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129, 246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đều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tổng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875, 467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đều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tổng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3. </a:t>
            </a:r>
          </a:p>
        </p:txBody>
      </p:sp>
    </p:spTree>
    <p:extLst>
      <p:ext uri="{BB962C8B-B14F-4D97-AF65-F5344CB8AC3E}">
        <p14:creationId xmlns:p14="http://schemas.microsoft.com/office/powerpoint/2010/main" val="283279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00312 -0.17755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5" grpId="1" animBg="1"/>
      <p:bldP spid="6" grpId="0" animBg="1"/>
      <p:bldP spid="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96C6592-9DA6-42A9-93B7-D30EFC34DB63}"/>
                  </a:ext>
                </a:extLst>
              </p:cNvPr>
              <p:cNvSpPr txBox="1"/>
              <p:nvPr/>
            </p:nvSpPr>
            <p:spPr>
              <a:xfrm>
                <a:off x="106680" y="228600"/>
                <a:ext cx="11963400" cy="5329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Luyện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tập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3: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Thay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dấu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*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bởi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một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chữ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số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để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được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số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12∗5</m:t>
                        </m:r>
                      </m:e>
                    </m:acc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⋮3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96C6592-9DA6-42A9-93B7-D30EFC34D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" y="228600"/>
                <a:ext cx="11963400" cy="532903"/>
              </a:xfrm>
              <a:prstGeom prst="rect">
                <a:avLst/>
              </a:prstGeom>
              <a:blipFill>
                <a:blip r:embed="rId2"/>
                <a:stretch>
                  <a:fillRect l="-1070" t="-10345" b="-3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llout: Line 3">
                <a:extLst>
                  <a:ext uri="{FF2B5EF4-FFF2-40B4-BE49-F238E27FC236}">
                    <a16:creationId xmlns:a16="http://schemas.microsoft.com/office/drawing/2014/main" id="{15B01544-87AC-4C42-894E-6098A2753065}"/>
                  </a:ext>
                </a:extLst>
              </p:cNvPr>
              <p:cNvSpPr/>
              <p:nvPr/>
            </p:nvSpPr>
            <p:spPr>
              <a:xfrm>
                <a:off x="361950" y="2240280"/>
                <a:ext cx="11250930" cy="3874770"/>
              </a:xfrm>
              <a:prstGeom prst="borderCallout1">
                <a:avLst>
                  <a:gd name="adj1" fmla="val -2679"/>
                  <a:gd name="adj2" fmla="val 48250"/>
                  <a:gd name="adj3" fmla="val -39095"/>
                  <a:gd name="adj4" fmla="val 29569"/>
                </a:avLst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just" defTabSz="457200" rtl="0" eaLnBrk="1" fontAlgn="auto" latinLnBrk="0" hangingPunct="1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 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1,4,7 </a:t>
                </a:r>
              </a:p>
              <a:p>
                <a:pPr marL="0" marR="0" lvl="0" indent="0" algn="just" defTabSz="457200" rtl="0" eaLnBrk="1" fontAlgn="auto" latinLnBrk="0" hangingPunct="1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Vì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	</a:t>
                </a:r>
                <a14:m>
                  <m:oMath xmlns:m="http://schemas.openxmlformats.org/officeDocument/2006/math">
                    <m:r>
                      <a:rPr kumimoji="0" lang="en-US" sz="3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a:rPr kumimoji="0" lang="en-US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1+2+</m:t>
                    </m:r>
                    <m:r>
                      <a:rPr kumimoji="0" lang="en-US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1+5</m:t>
                    </m:r>
                    <m:r>
                      <a:rPr kumimoji="0" lang="en-US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=9⋮</m:t>
                    </m:r>
                    <m:r>
                      <a:rPr kumimoji="0" lang="en-US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3 </m:t>
                    </m:r>
                    <m:r>
                      <a:rPr kumimoji="0" lang="en-US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⟹1215⋮3</m:t>
                    </m:r>
                  </m:oMath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600" dirty="0">
                    <a:solidFill>
                      <a:srgbClr val="000000"/>
                    </a:solidFill>
                  </a:rPr>
                  <a:t>					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1+2+4+5=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⋮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⟹1245⋮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36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600" dirty="0">
                    <a:solidFill>
                      <a:srgbClr val="000000"/>
                    </a:solidFill>
                  </a:rPr>
                  <a:t>                      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1+2+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+5=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⋮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⟹12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5⋮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36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llout: Line 3">
                <a:extLst>
                  <a:ext uri="{FF2B5EF4-FFF2-40B4-BE49-F238E27FC236}">
                    <a16:creationId xmlns:a16="http://schemas.microsoft.com/office/drawing/2014/main" id="{15B01544-87AC-4C42-894E-6098A27530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0" y="2240280"/>
                <a:ext cx="11250930" cy="3874770"/>
              </a:xfrm>
              <a:prstGeom prst="borderCallout1">
                <a:avLst>
                  <a:gd name="adj1" fmla="val -2679"/>
                  <a:gd name="adj2" fmla="val 48250"/>
                  <a:gd name="adj3" fmla="val -39095"/>
                  <a:gd name="adj4" fmla="val 29569"/>
                </a:avLst>
              </a:prstGeom>
              <a:blipFill>
                <a:blip r:embed="rId3"/>
                <a:stretch>
                  <a:fillRect l="-1568"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24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9FC5C6-18D7-40F0-9892-A46445A61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8101"/>
            <a:ext cx="11485607" cy="1555102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D17B04-7D42-4081-8FE8-28EF2690E8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555" y="1644232"/>
            <a:ext cx="11485607" cy="479734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C11BBEB-6F60-414D-BEC2-0C16625178B5}"/>
              </a:ext>
            </a:extLst>
          </p:cNvPr>
          <p:cNvSpPr/>
          <p:nvPr/>
        </p:nvSpPr>
        <p:spPr>
          <a:xfrm>
            <a:off x="6464969" y="3473655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2020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FC9997D-E549-44A8-AE43-C96CF3C5E5F7}"/>
              </a:ext>
            </a:extLst>
          </p:cNvPr>
          <p:cNvSpPr/>
          <p:nvPr/>
        </p:nvSpPr>
        <p:spPr>
          <a:xfrm>
            <a:off x="1115183" y="1692254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81F5DD-B71C-4D19-B3F3-57C4286305EB}"/>
              </a:ext>
            </a:extLst>
          </p:cNvPr>
          <p:cNvSpPr/>
          <p:nvPr/>
        </p:nvSpPr>
        <p:spPr>
          <a:xfrm>
            <a:off x="2843725" y="1717007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24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5DF2978-AB36-4701-9984-7AD2AB44F17D}"/>
              </a:ext>
            </a:extLst>
          </p:cNvPr>
          <p:cNvSpPr/>
          <p:nvPr/>
        </p:nvSpPr>
        <p:spPr>
          <a:xfrm>
            <a:off x="4684550" y="1717007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17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9AB9D2C-7C31-42DB-9AED-CE18307C3E10}"/>
              </a:ext>
            </a:extLst>
          </p:cNvPr>
          <p:cNvSpPr/>
          <p:nvPr/>
        </p:nvSpPr>
        <p:spPr>
          <a:xfrm>
            <a:off x="6464969" y="1692254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3236FD0-0D18-4248-96B0-EF7133F7005E}"/>
              </a:ext>
            </a:extLst>
          </p:cNvPr>
          <p:cNvSpPr/>
          <p:nvPr/>
        </p:nvSpPr>
        <p:spPr>
          <a:xfrm>
            <a:off x="8217566" y="1707334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E8E033-BE66-4B33-8E5D-341542148E86}"/>
              </a:ext>
            </a:extLst>
          </p:cNvPr>
          <p:cNvSpPr/>
          <p:nvPr/>
        </p:nvSpPr>
        <p:spPr>
          <a:xfrm>
            <a:off x="10030066" y="1707334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136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8FD1E1C-825B-443A-AA6A-ED5F45840DB8}"/>
              </a:ext>
            </a:extLst>
          </p:cNvPr>
          <p:cNvSpPr/>
          <p:nvPr/>
        </p:nvSpPr>
        <p:spPr>
          <a:xfrm>
            <a:off x="2843725" y="3522327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BC0BF3D-5A38-4A32-BF6D-C1A89250122D}"/>
              </a:ext>
            </a:extLst>
          </p:cNvPr>
          <p:cNvSpPr/>
          <p:nvPr/>
        </p:nvSpPr>
        <p:spPr>
          <a:xfrm>
            <a:off x="4664765" y="3522327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15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92721C8-359C-48A8-86A2-A9200881E785}"/>
              </a:ext>
            </a:extLst>
          </p:cNvPr>
          <p:cNvSpPr/>
          <p:nvPr/>
        </p:nvSpPr>
        <p:spPr>
          <a:xfrm>
            <a:off x="8217566" y="3522327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D0DFD38-CA05-408B-BC87-BB7FD3D128AF}"/>
              </a:ext>
            </a:extLst>
          </p:cNvPr>
          <p:cNvSpPr/>
          <p:nvPr/>
        </p:nvSpPr>
        <p:spPr>
          <a:xfrm>
            <a:off x="9957995" y="3522327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1245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0DD0602-03E6-4476-BD09-5B0CD0B0DE8C}"/>
              </a:ext>
            </a:extLst>
          </p:cNvPr>
          <p:cNvSpPr/>
          <p:nvPr/>
        </p:nvSpPr>
        <p:spPr>
          <a:xfrm>
            <a:off x="1115183" y="5287335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AE8D9B6-5820-4B6B-A4B3-DFA514C267A9}"/>
              </a:ext>
            </a:extLst>
          </p:cNvPr>
          <p:cNvSpPr/>
          <p:nvPr/>
        </p:nvSpPr>
        <p:spPr>
          <a:xfrm>
            <a:off x="2843725" y="5257824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8EA02F9-D8A9-4F45-97B6-ED6F66E2AE87}"/>
              </a:ext>
            </a:extLst>
          </p:cNvPr>
          <p:cNvSpPr/>
          <p:nvPr/>
        </p:nvSpPr>
        <p:spPr>
          <a:xfrm>
            <a:off x="4664765" y="5287335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19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0CC5AD1-20BB-4C3D-B32F-D85588408C4A}"/>
              </a:ext>
            </a:extLst>
          </p:cNvPr>
          <p:cNvSpPr/>
          <p:nvPr/>
        </p:nvSpPr>
        <p:spPr>
          <a:xfrm>
            <a:off x="6441165" y="5287335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54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D41404C-5011-4807-9578-DA6805688E6F}"/>
              </a:ext>
            </a:extLst>
          </p:cNvPr>
          <p:cNvSpPr/>
          <p:nvPr/>
        </p:nvSpPr>
        <p:spPr>
          <a:xfrm>
            <a:off x="8217566" y="5257824"/>
            <a:ext cx="1106908" cy="10411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40574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AF0965-0B2C-48BE-ABDD-DA5AE5CC5212}"/>
              </a:ext>
            </a:extLst>
          </p:cNvPr>
          <p:cNvSpPr txBox="1"/>
          <p:nvPr/>
        </p:nvSpPr>
        <p:spPr>
          <a:xfrm>
            <a:off x="256673" y="128337"/>
            <a:ext cx="3096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A989D-6C00-4B23-875C-CF04726D6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03" y="807509"/>
            <a:ext cx="10767594" cy="11303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D81D9D-6678-43F1-BAF3-814A16CDD94C}"/>
              </a:ext>
            </a:extLst>
          </p:cNvPr>
          <p:cNvSpPr txBox="1"/>
          <p:nvPr/>
        </p:nvSpPr>
        <p:spPr>
          <a:xfrm>
            <a:off x="368300" y="2116852"/>
            <a:ext cx="11696700" cy="30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32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fr-FR" sz="32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là : 324 ; 248 ; 2020 (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tận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là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chẵn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hêt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là :  2020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2025 (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tận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là 0 </a:t>
            </a:r>
            <a:r>
              <a:rPr lang="fr-FR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fr-F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72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80EE50-7A83-4E9E-A1A7-D25380EDE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" y="268287"/>
            <a:ext cx="11671408" cy="1243013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904CEC-DEC1-4A18-B686-1D0ADCEF781E}"/>
              </a:ext>
            </a:extLst>
          </p:cNvPr>
          <p:cNvSpPr txBox="1"/>
          <p:nvPr/>
        </p:nvSpPr>
        <p:spPr>
          <a:xfrm>
            <a:off x="138112" y="2627972"/>
            <a:ext cx="11671408" cy="2743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2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fr-FR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là : 450 ; 123 ; 2019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2025 (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tổng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3).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 là : 450 ; 2025 (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tổng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9).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5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F5FF72-7525-44AF-AAEA-95AB96EBC3B9}"/>
              </a:ext>
            </a:extLst>
          </p:cNvPr>
          <p:cNvSpPr txBox="1"/>
          <p:nvPr/>
        </p:nvSpPr>
        <p:spPr>
          <a:xfrm>
            <a:off x="256673" y="128337"/>
            <a:ext cx="3096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A319E4-A16A-4BDC-A782-38AC2A26C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3" y="836223"/>
            <a:ext cx="11059027" cy="724994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153848-6A0E-4600-A982-6098CB2A2DF6}"/>
              </a:ext>
            </a:extLst>
          </p:cNvPr>
          <p:cNvSpPr txBox="1"/>
          <p:nvPr/>
        </p:nvSpPr>
        <p:spPr>
          <a:xfrm>
            <a:off x="256673" y="1811774"/>
            <a:ext cx="110590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Giải</a:t>
            </a:r>
            <a:r>
              <a:rPr lang="fr-FR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Cô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không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chia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như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vậy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Vì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290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không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chia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hết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9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935997-5583-45A1-9901-C9921F565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73" y="2867025"/>
            <a:ext cx="11759648" cy="72499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4BBB48-4F3B-48A6-B4B2-BFA66684C3D7}"/>
              </a:ext>
            </a:extLst>
          </p:cNvPr>
          <p:cNvSpPr txBox="1"/>
          <p:nvPr/>
        </p:nvSpPr>
        <p:spPr>
          <a:xfrm>
            <a:off x="256673" y="4010436"/>
            <a:ext cx="110590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Giải</a:t>
            </a:r>
            <a:r>
              <a:rPr lang="fr-FR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Vì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162 chia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hết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cho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9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nên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các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đội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đều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có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đủ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9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học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sinh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36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FADFE7-EF54-41BA-85D8-40EBEA175B67}"/>
              </a:ext>
            </a:extLst>
          </p:cNvPr>
          <p:cNvSpPr txBox="1"/>
          <p:nvPr/>
        </p:nvSpPr>
        <p:spPr>
          <a:xfrm>
            <a:off x="274320" y="228600"/>
            <a:ext cx="11490960" cy="4479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HƯỚNG DẪN VỀ NHÀ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Ghi nhớ và ôn lại Các dấu hiệu chia hết cho 2; 3; 5; 9.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Đọc hiểu thêm mục “ </a:t>
            </a:r>
            <a:r>
              <a:rPr lang="pt-BR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có biết?</a:t>
            </a:r>
            <a:r>
              <a:rPr lang="pt-BR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 cuối bài ( SGK –tr37)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Hoàn thành các bài tập còn thiếu trên lớp và làm thêm </a:t>
            </a:r>
            <a:r>
              <a:rPr lang="pt-BR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 2.15; 2.16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Chuẩn bị bài mới “</a:t>
            </a:r>
            <a:r>
              <a:rPr lang="pt-BR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  nguyên tố</a:t>
            </a:r>
            <a:r>
              <a:rPr lang="pt-BR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6116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322</TotalTime>
  <Words>1488</Words>
  <Application>Microsoft Office PowerPoint</Application>
  <PresentationFormat>Widescreen</PresentationFormat>
  <Paragraphs>182</Paragraphs>
  <Slides>27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Open Sans Extrabold</vt:lpstr>
      <vt:lpstr>Tahoma</vt:lpstr>
      <vt:lpstr>Times New Roman</vt:lpstr>
      <vt:lpstr>Retrospect</vt:lpstr>
      <vt:lpstr>1_Office Theme</vt:lpstr>
      <vt:lpstr>Office Theme</vt:lpstr>
      <vt:lpstr>Wordpad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thuvienhoclieu.com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dcterms:created xsi:type="dcterms:W3CDTF">2021-08-18T12:44:55Z</dcterms:created>
  <dcterms:modified xsi:type="dcterms:W3CDTF">2021-08-19T01:44:06Z</dcterms:modified>
</cp:coreProperties>
</file>